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457" r:id="rId3"/>
    <p:sldId id="357" r:id="rId4"/>
    <p:sldId id="358" r:id="rId5"/>
    <p:sldId id="458" r:id="rId6"/>
    <p:sldId id="359" r:id="rId7"/>
    <p:sldId id="360" r:id="rId8"/>
    <p:sldId id="361" r:id="rId9"/>
    <p:sldId id="459" r:id="rId10"/>
    <p:sldId id="362" r:id="rId11"/>
    <p:sldId id="460" r:id="rId12"/>
    <p:sldId id="363" r:id="rId13"/>
    <p:sldId id="461" r:id="rId14"/>
    <p:sldId id="364" r:id="rId15"/>
    <p:sldId id="462" r:id="rId16"/>
    <p:sldId id="365" r:id="rId17"/>
    <p:sldId id="463" r:id="rId18"/>
    <p:sldId id="464" r:id="rId19"/>
    <p:sldId id="366" r:id="rId20"/>
    <p:sldId id="367" r:id="rId21"/>
    <p:sldId id="368" r:id="rId22"/>
    <p:sldId id="465" r:id="rId23"/>
    <p:sldId id="466" r:id="rId24"/>
    <p:sldId id="369" r:id="rId25"/>
    <p:sldId id="467" r:id="rId26"/>
    <p:sldId id="468" r:id="rId27"/>
    <p:sldId id="469" r:id="rId28"/>
    <p:sldId id="370" r:id="rId29"/>
    <p:sldId id="470" r:id="rId30"/>
    <p:sldId id="371" r:id="rId31"/>
    <p:sldId id="471" r:id="rId32"/>
    <p:sldId id="372" r:id="rId33"/>
    <p:sldId id="4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473" r:id="rId49"/>
    <p:sldId id="387" r:id="rId50"/>
    <p:sldId id="388" r:id="rId51"/>
    <p:sldId id="389" r:id="rId52"/>
    <p:sldId id="390" r:id="rId53"/>
    <p:sldId id="391" r:id="rId54"/>
    <p:sldId id="392" r:id="rId55"/>
    <p:sldId id="393" r:id="rId56"/>
    <p:sldId id="394" r:id="rId57"/>
    <p:sldId id="395" r:id="rId58"/>
    <p:sldId id="396" r:id="rId59"/>
    <p:sldId id="474" r:id="rId60"/>
    <p:sldId id="397" r:id="rId61"/>
    <p:sldId id="398" r:id="rId62"/>
    <p:sldId id="399" r:id="rId63"/>
    <p:sldId id="400" r:id="rId64"/>
    <p:sldId id="401" r:id="rId65"/>
    <p:sldId id="402" r:id="rId66"/>
    <p:sldId id="475" r:id="rId67"/>
    <p:sldId id="403" r:id="rId68"/>
    <p:sldId id="404" r:id="rId69"/>
    <p:sldId id="405" r:id="rId70"/>
    <p:sldId id="406" r:id="rId71"/>
    <p:sldId id="407" r:id="rId72"/>
    <p:sldId id="408" r:id="rId73"/>
    <p:sldId id="476" r:id="rId74"/>
    <p:sldId id="477" r:id="rId75"/>
    <p:sldId id="409" r:id="rId76"/>
    <p:sldId id="410" r:id="rId77"/>
    <p:sldId id="478" r:id="rId78"/>
    <p:sldId id="479" r:id="rId79"/>
    <p:sldId id="411" r:id="rId80"/>
    <p:sldId id="412" r:id="rId81"/>
    <p:sldId id="413" r:id="rId82"/>
    <p:sldId id="414" r:id="rId83"/>
    <p:sldId id="415" r:id="rId84"/>
    <p:sldId id="416" r:id="rId85"/>
    <p:sldId id="417" r:id="rId86"/>
    <p:sldId id="418" r:id="rId87"/>
    <p:sldId id="419" r:id="rId88"/>
    <p:sldId id="420" r:id="rId89"/>
    <p:sldId id="421" r:id="rId90"/>
    <p:sldId id="422" r:id="rId91"/>
    <p:sldId id="423" r:id="rId92"/>
    <p:sldId id="424" r:id="rId93"/>
    <p:sldId id="425" r:id="rId94"/>
    <p:sldId id="426" r:id="rId95"/>
    <p:sldId id="427" r:id="rId96"/>
    <p:sldId id="428" r:id="rId97"/>
    <p:sldId id="429" r:id="rId98"/>
    <p:sldId id="430" r:id="rId99"/>
    <p:sldId id="431" r:id="rId100"/>
    <p:sldId id="432" r:id="rId101"/>
    <p:sldId id="433" r:id="rId102"/>
    <p:sldId id="480" r:id="rId103"/>
    <p:sldId id="434" r:id="rId104"/>
    <p:sldId id="435" r:id="rId105"/>
    <p:sldId id="436" r:id="rId106"/>
    <p:sldId id="437" r:id="rId107"/>
    <p:sldId id="438" r:id="rId108"/>
    <p:sldId id="439" r:id="rId109"/>
    <p:sldId id="440" r:id="rId110"/>
    <p:sldId id="441" r:id="rId111"/>
    <p:sldId id="442" r:id="rId112"/>
    <p:sldId id="481" r:id="rId113"/>
    <p:sldId id="443" r:id="rId114"/>
    <p:sldId id="482" r:id="rId115"/>
    <p:sldId id="483" r:id="rId116"/>
    <p:sldId id="444" r:id="rId117"/>
    <p:sldId id="484" r:id="rId118"/>
    <p:sldId id="445" r:id="rId119"/>
    <p:sldId id="446" r:id="rId120"/>
    <p:sldId id="447" r:id="rId121"/>
    <p:sldId id="448" r:id="rId122"/>
    <p:sldId id="485" r:id="rId123"/>
    <p:sldId id="486" r:id="rId124"/>
    <p:sldId id="487" r:id="rId125"/>
    <p:sldId id="449" r:id="rId126"/>
    <p:sldId id="450" r:id="rId127"/>
    <p:sldId id="451" r:id="rId128"/>
    <p:sldId id="452" r:id="rId129"/>
    <p:sldId id="453" r:id="rId130"/>
    <p:sldId id="454" r:id="rId131"/>
    <p:sldId id="488" r:id="rId132"/>
    <p:sldId id="489" r:id="rId133"/>
    <p:sldId id="490" r:id="rId134"/>
    <p:sldId id="455" r:id="rId135"/>
    <p:sldId id="456" r:id="rId13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49" autoAdjust="0"/>
    <p:restoredTop sz="86374" autoAdjust="0"/>
  </p:normalViewPr>
  <p:slideViewPr>
    <p:cSldViewPr>
      <p:cViewPr>
        <p:scale>
          <a:sx n="125" d="100"/>
          <a:sy n="125" d="100"/>
        </p:scale>
        <p:origin x="-1188"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25D2F1-5C4E-4D0D-A965-9C28B8BE0367}" type="datetimeFigureOut">
              <a:rPr lang="tr-TR"/>
              <a:pPr>
                <a:defRPr/>
              </a:pPr>
              <a:t>28/07/2013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DAF0BB-4DB6-481F-9A6A-BD870117C681}" type="slidenum">
              <a:rPr lang="tr-TR"/>
              <a:pPr>
                <a:defRPr/>
              </a:pPr>
              <a:t>‹#›</a:t>
            </a:fld>
            <a:endParaRPr lang="tr-TR"/>
          </a:p>
        </p:txBody>
      </p:sp>
    </p:spTree>
    <p:extLst>
      <p:ext uri="{BB962C8B-B14F-4D97-AF65-F5344CB8AC3E}">
        <p14:creationId xmlns:p14="http://schemas.microsoft.com/office/powerpoint/2010/main" val="1051429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16</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129</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130</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134</a:t>
            </a:fld>
            <a:endParaRPr lang="tr-T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20836" name="Slayt Numarası Yer Tutucus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E92DC723-DBED-4B40-A5C4-9287A9ED68B6}" type="slidenum">
              <a:rPr lang="tr-TR" sz="1200"/>
              <a:pPr algn="r"/>
              <a:t>135</a:t>
            </a:fld>
            <a:endParaRPr 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19</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20</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21</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28</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30</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32</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34</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35</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36</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37</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38</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39</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40</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41</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43</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44</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46</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47</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49</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50</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51</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52</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53</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54</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55</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57</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58</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60</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61</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62</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63</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64</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65</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67</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68</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69</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70</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71</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72</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75</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76</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79</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80</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81</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83</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84</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85</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86</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87</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88</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89</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90</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91</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93</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94</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95</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96</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97</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98</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99</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100</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101</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104</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105</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106</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107</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108</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109</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110</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111</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113</a:t>
            </a:fld>
            <a:endParaRPr lang="tr-T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165C2B-02CA-47BC-A51D-9CEB7D2647EE}" type="slidenum">
              <a:rPr lang="en-CA" smtClean="0"/>
              <a:pPr eaLnBrk="1" hangingPunct="1"/>
              <a:t>114</a:t>
            </a:fld>
            <a:endParaRPr lang="en-CA" smtClean="0"/>
          </a:p>
        </p:txBody>
      </p:sp>
      <p:sp>
        <p:nvSpPr>
          <p:cNvPr id="143363" name="1 Slayt Görüntüsü Yer Tutucusu"/>
          <p:cNvSpPr>
            <a:spLocks noGrp="1" noRot="1" noChangeAspect="1" noTextEdit="1"/>
          </p:cNvSpPr>
          <p:nvPr>
            <p:ph type="sldImg"/>
          </p:nvPr>
        </p:nvSpPr>
        <p:spPr>
          <a:ln/>
        </p:spPr>
      </p:sp>
      <p:sp>
        <p:nvSpPr>
          <p:cNvPr id="143364"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84996" name="3 Slayt Numarası Yer Tutucusu"/>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A4FA618-EEE9-49B1-AF7B-94C859A9017A}" type="slidenum">
              <a:rPr lang="tr-TR" sz="1200">
                <a:latin typeface="+mn-lt"/>
                <a:cs typeface="+mn-cs"/>
              </a:rPr>
              <a:pPr algn="r">
                <a:defRPr/>
              </a:pPr>
              <a:t>114</a:t>
            </a:fld>
            <a:endParaRPr lang="tr-TR"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14</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5E6A2F8-4CD5-4F0D-ADA6-497A13C0A78B}" type="slidenum">
              <a:rPr lang="en-CA">
                <a:solidFill>
                  <a:prstClr val="black"/>
                </a:solidFill>
              </a:rPr>
              <a:pPr eaLnBrk="1" hangingPunct="1"/>
              <a:t>115</a:t>
            </a:fld>
            <a:endParaRPr lang="en-CA">
              <a:solidFill>
                <a:prstClr val="black"/>
              </a:solidFill>
            </a:endParaRPr>
          </a:p>
        </p:txBody>
      </p:sp>
      <p:sp>
        <p:nvSpPr>
          <p:cNvPr id="133123" name="1 Slayt Görüntüsü Yer Tutucusu"/>
          <p:cNvSpPr>
            <a:spLocks noGrp="1" noRot="1" noChangeAspect="1" noTextEdit="1"/>
          </p:cNvSpPr>
          <p:nvPr>
            <p:ph type="sldImg"/>
          </p:nvPr>
        </p:nvSpPr>
        <p:spPr>
          <a:ln/>
        </p:spPr>
      </p:sp>
      <p:sp>
        <p:nvSpPr>
          <p:cNvPr id="133124"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smtClean="0"/>
          </a:p>
        </p:txBody>
      </p:sp>
      <p:sp>
        <p:nvSpPr>
          <p:cNvPr id="74756" name="3 Slayt Numarası Yer Tutucusu"/>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9CB121C-343A-45D8-9D27-29829AD9AB06}" type="slidenum">
              <a:rPr lang="tr-TR" sz="1200">
                <a:solidFill>
                  <a:prstClr val="black"/>
                </a:solidFill>
                <a:latin typeface="Calibri"/>
                <a:cs typeface="Arial" charset="0"/>
              </a:rPr>
              <a:pPr algn="r">
                <a:defRPr/>
              </a:pPr>
              <a:t>115</a:t>
            </a:fld>
            <a:endParaRPr lang="tr-TR" sz="1200">
              <a:solidFill>
                <a:prstClr val="black"/>
              </a:solidFill>
              <a:latin typeface="Calibri"/>
              <a:cs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116</a:t>
            </a:fld>
            <a:endParaRPr lang="tr-T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118</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119</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120</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121</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125</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126</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127</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7411"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CB4B4B-120A-4486-85EB-1773BB495FD1}" type="slidenum">
              <a:rPr lang="tr-TR"/>
              <a:pPr fontAlgn="base">
                <a:spcBef>
                  <a:spcPct val="0"/>
                </a:spcBef>
                <a:spcAft>
                  <a:spcPct val="0"/>
                </a:spcAft>
              </a:pPr>
              <a:t>128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C06B741F-BA94-41AC-BBA7-E91C0585A0B3}"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B7C1043-FB37-4145-826F-22A505C230DB}" type="slidenum">
              <a:rPr lang="tr-TR"/>
              <a:pPr>
                <a:defRPr/>
              </a:pPr>
              <a:t>‹#›</a:t>
            </a:fld>
            <a:endParaRPr lang="tr-TR"/>
          </a:p>
        </p:txBody>
      </p:sp>
    </p:spTree>
    <p:extLst>
      <p:ext uri="{BB962C8B-B14F-4D97-AF65-F5344CB8AC3E}">
        <p14:creationId xmlns:p14="http://schemas.microsoft.com/office/powerpoint/2010/main" val="115299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4D2858-9566-418B-B790-90F6EB72B78F}"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6E6AE6E-D396-450E-A69F-F78C5F79F396}" type="slidenum">
              <a:rPr lang="tr-TR"/>
              <a:pPr>
                <a:defRPr/>
              </a:pPr>
              <a:t>‹#›</a:t>
            </a:fld>
            <a:endParaRPr lang="tr-TR"/>
          </a:p>
        </p:txBody>
      </p:sp>
    </p:spTree>
    <p:extLst>
      <p:ext uri="{BB962C8B-B14F-4D97-AF65-F5344CB8AC3E}">
        <p14:creationId xmlns:p14="http://schemas.microsoft.com/office/powerpoint/2010/main" val="407516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A9FF032-8E6D-40D5-B15B-7E411B982A3C}"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8FB22ED-4BEF-486E-A438-6ED8596B99A7}" type="slidenum">
              <a:rPr lang="tr-TR"/>
              <a:pPr>
                <a:defRPr/>
              </a:pPr>
              <a:t>‹#›</a:t>
            </a:fld>
            <a:endParaRPr lang="tr-TR"/>
          </a:p>
        </p:txBody>
      </p:sp>
    </p:spTree>
    <p:extLst>
      <p:ext uri="{BB962C8B-B14F-4D97-AF65-F5344CB8AC3E}">
        <p14:creationId xmlns:p14="http://schemas.microsoft.com/office/powerpoint/2010/main" val="14037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1A1C32B-665B-4656-83F1-9A3EB72D90E3}"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88B27FD-AB22-4964-B91B-39F7442AC49F}" type="slidenum">
              <a:rPr lang="tr-TR"/>
              <a:pPr>
                <a:defRPr/>
              </a:pPr>
              <a:t>‹#›</a:t>
            </a:fld>
            <a:endParaRPr lang="tr-TR"/>
          </a:p>
        </p:txBody>
      </p:sp>
    </p:spTree>
    <p:extLst>
      <p:ext uri="{BB962C8B-B14F-4D97-AF65-F5344CB8AC3E}">
        <p14:creationId xmlns:p14="http://schemas.microsoft.com/office/powerpoint/2010/main" val="8281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0512571-0E92-4B60-858F-9A7172A97ED6}" type="datetime1">
              <a:rPr lang="tr-TR"/>
              <a:pPr>
                <a:defRPr/>
              </a:pPr>
              <a:t>28/07/2013</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01C205D-6FF1-43E2-87D8-D989E903E699}" type="slidenum">
              <a:rPr lang="tr-TR"/>
              <a:pPr>
                <a:defRPr/>
              </a:pPr>
              <a:t>‹#›</a:t>
            </a:fld>
            <a:endParaRPr lang="tr-TR"/>
          </a:p>
        </p:txBody>
      </p:sp>
    </p:spTree>
    <p:extLst>
      <p:ext uri="{BB962C8B-B14F-4D97-AF65-F5344CB8AC3E}">
        <p14:creationId xmlns:p14="http://schemas.microsoft.com/office/powerpoint/2010/main" val="241774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B689988-759A-47A1-A94D-F5E1EF68C41A}"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6136436-F198-46CC-8F58-B2A965556C64}" type="slidenum">
              <a:rPr lang="tr-TR"/>
              <a:pPr>
                <a:defRPr/>
              </a:pPr>
              <a:t>‹#›</a:t>
            </a:fld>
            <a:endParaRPr lang="tr-TR"/>
          </a:p>
        </p:txBody>
      </p:sp>
    </p:spTree>
    <p:extLst>
      <p:ext uri="{BB962C8B-B14F-4D97-AF65-F5344CB8AC3E}">
        <p14:creationId xmlns:p14="http://schemas.microsoft.com/office/powerpoint/2010/main" val="18531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6946E682-EFB9-4C6E-BAD7-F48F4D78D125}" type="datetime1">
              <a:rPr lang="tr-TR"/>
              <a:pPr>
                <a:defRPr/>
              </a:pPr>
              <a:t>28/07/2013</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268F3DB6-5130-411C-A0A5-99AF15A475A0}" type="slidenum">
              <a:rPr lang="tr-TR"/>
              <a:pPr>
                <a:defRPr/>
              </a:pPr>
              <a:t>‹#›</a:t>
            </a:fld>
            <a:endParaRPr lang="tr-TR"/>
          </a:p>
        </p:txBody>
      </p:sp>
    </p:spTree>
    <p:extLst>
      <p:ext uri="{BB962C8B-B14F-4D97-AF65-F5344CB8AC3E}">
        <p14:creationId xmlns:p14="http://schemas.microsoft.com/office/powerpoint/2010/main" val="248431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79DB577-4530-4A53-BE16-FCE39FA1DE57}" type="datetime1">
              <a:rPr lang="tr-TR"/>
              <a:pPr>
                <a:defRPr/>
              </a:pPr>
              <a:t>28/07/2013</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7DEB257-3282-4EE6-982D-52208177D50E}" type="slidenum">
              <a:rPr lang="tr-TR"/>
              <a:pPr>
                <a:defRPr/>
              </a:pPr>
              <a:t>‹#›</a:t>
            </a:fld>
            <a:endParaRPr lang="tr-TR"/>
          </a:p>
        </p:txBody>
      </p:sp>
    </p:spTree>
    <p:extLst>
      <p:ext uri="{BB962C8B-B14F-4D97-AF65-F5344CB8AC3E}">
        <p14:creationId xmlns:p14="http://schemas.microsoft.com/office/powerpoint/2010/main" val="30489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603CD8D-25E6-43A2-A08A-B920F2EEF082}" type="datetime1">
              <a:rPr lang="tr-TR"/>
              <a:pPr>
                <a:defRPr/>
              </a:pPr>
              <a:t>28/07/2013</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D0D4352-DB7A-4982-8BD1-8D8C863EE550}" type="slidenum">
              <a:rPr lang="tr-TR"/>
              <a:pPr>
                <a:defRPr/>
              </a:pPr>
              <a:t>‹#›</a:t>
            </a:fld>
            <a:endParaRPr lang="tr-TR"/>
          </a:p>
        </p:txBody>
      </p:sp>
    </p:spTree>
    <p:extLst>
      <p:ext uri="{BB962C8B-B14F-4D97-AF65-F5344CB8AC3E}">
        <p14:creationId xmlns:p14="http://schemas.microsoft.com/office/powerpoint/2010/main" val="1449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CDC2B5C-81A1-4BE4-9B47-6D2CA4FCA623}"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30ECC020-36BA-4B2F-B214-CAB00ED7959A}" type="slidenum">
              <a:rPr lang="tr-TR"/>
              <a:pPr>
                <a:defRPr/>
              </a:pPr>
              <a:t>‹#›</a:t>
            </a:fld>
            <a:endParaRPr lang="tr-TR"/>
          </a:p>
        </p:txBody>
      </p:sp>
    </p:spTree>
    <p:extLst>
      <p:ext uri="{BB962C8B-B14F-4D97-AF65-F5344CB8AC3E}">
        <p14:creationId xmlns:p14="http://schemas.microsoft.com/office/powerpoint/2010/main" val="373673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C064F3-36C7-4A4B-9C6E-D3F9D15B093B}" type="datetime1">
              <a:rPr lang="tr-TR"/>
              <a:pPr>
                <a:defRPr/>
              </a:pPr>
              <a:t>28/07/2013</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025C4A7-4866-44E3-A8B5-A62207F30383}" type="slidenum">
              <a:rPr lang="tr-TR"/>
              <a:pPr>
                <a:defRPr/>
              </a:pPr>
              <a:t>‹#›</a:t>
            </a:fld>
            <a:endParaRPr lang="tr-TR"/>
          </a:p>
        </p:txBody>
      </p:sp>
    </p:spTree>
    <p:extLst>
      <p:ext uri="{BB962C8B-B14F-4D97-AF65-F5344CB8AC3E}">
        <p14:creationId xmlns:p14="http://schemas.microsoft.com/office/powerpoint/2010/main" val="319395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65D48C4-CBBF-4927-AD9A-C62F4D2D7492}" type="datetime1">
              <a:rPr lang="tr-TR"/>
              <a:pPr>
                <a:defRPr/>
              </a:pPr>
              <a:t>28/07/2013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AD8AF8-68D3-4F9F-A100-92DF12A8984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notesSlide" Target="../notesSlides/notesSlide89.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notesSlide" Target="../notesSlides/notesSlide90.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 Ülkemizde Çalışma Bakanlığı kaç yılında kuruldu? </a:t>
            </a:r>
          </a:p>
          <a:p>
            <a:pPr algn="l"/>
            <a:r>
              <a:rPr lang="tr-TR" sz="2800" dirty="0">
                <a:solidFill>
                  <a:schemeClr val="tx1"/>
                </a:solidFill>
              </a:rPr>
              <a:t>A)	1930             </a:t>
            </a:r>
          </a:p>
          <a:p>
            <a:pPr algn="l"/>
            <a:r>
              <a:rPr lang="tr-TR" sz="2800" dirty="0">
                <a:solidFill>
                  <a:schemeClr val="tx1"/>
                </a:solidFill>
              </a:rPr>
              <a:t>B)	1946 </a:t>
            </a:r>
          </a:p>
          <a:p>
            <a:pPr algn="l"/>
            <a:r>
              <a:rPr lang="tr-TR" sz="2800" dirty="0">
                <a:solidFill>
                  <a:schemeClr val="tx1"/>
                </a:solidFill>
              </a:rPr>
              <a:t>C)	1950    </a:t>
            </a:r>
          </a:p>
          <a:p>
            <a:pPr algn="l"/>
            <a:r>
              <a:rPr lang="tr-TR" sz="2800" dirty="0">
                <a:solidFill>
                  <a:schemeClr val="tx1"/>
                </a:solidFill>
              </a:rPr>
              <a:t>D)	1960</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 Aşağıdaki idari organlardan hangisi yönetmelik çıkarma yetkisine sahip değildir? </a:t>
            </a:r>
          </a:p>
          <a:p>
            <a:pPr algn="l"/>
            <a:r>
              <a:rPr lang="tr-TR" sz="2800" dirty="0">
                <a:solidFill>
                  <a:schemeClr val="tx1"/>
                </a:solidFill>
              </a:rPr>
              <a:t>A)	Çalışma ve Sosyal Güvenlik Bakanlığı</a:t>
            </a:r>
          </a:p>
          <a:p>
            <a:pPr algn="l"/>
            <a:r>
              <a:rPr lang="tr-TR" sz="2800" dirty="0">
                <a:solidFill>
                  <a:schemeClr val="tx1"/>
                </a:solidFill>
              </a:rPr>
              <a:t>B)	İş Sağlığı ve Güvenliği Genel Müdürlüğü </a:t>
            </a:r>
          </a:p>
          <a:p>
            <a:pPr algn="l"/>
            <a:r>
              <a:rPr lang="tr-TR" sz="2800" dirty="0">
                <a:solidFill>
                  <a:schemeClr val="tx1"/>
                </a:solidFill>
              </a:rPr>
              <a:t>C)	Bakanlar Kurulu</a:t>
            </a:r>
          </a:p>
          <a:p>
            <a:pPr algn="l"/>
            <a:r>
              <a:rPr lang="tr-TR" sz="2800" dirty="0">
                <a:solidFill>
                  <a:schemeClr val="tx1"/>
                </a:solidFill>
              </a:rPr>
              <a:t>D)	Başbakanlık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a:t>
            </a:fld>
            <a:endParaRPr lang="tr-TR"/>
          </a:p>
        </p:txBody>
      </p:sp>
    </p:spTree>
    <p:extLst>
      <p:ext uri="{BB962C8B-B14F-4D97-AF65-F5344CB8AC3E}">
        <p14:creationId xmlns:p14="http://schemas.microsoft.com/office/powerpoint/2010/main" val="885538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77) Özellikle gıda sektörü, veteriner ve hayvancılık sektörü için risk oluşturabilen ve en sık görülen bakteriyel enfeksiyon hastalığı aşağıdakilerden hangisidir? </a:t>
            </a:r>
          </a:p>
          <a:p>
            <a:pPr algn="l"/>
            <a:r>
              <a:rPr lang="tr-TR" sz="2800" dirty="0">
                <a:solidFill>
                  <a:schemeClr val="tx1"/>
                </a:solidFill>
              </a:rPr>
              <a:t>A)	</a:t>
            </a:r>
            <a:r>
              <a:rPr lang="tr-TR" sz="2800" dirty="0" err="1">
                <a:solidFill>
                  <a:schemeClr val="tx1"/>
                </a:solidFill>
              </a:rPr>
              <a:t>Salmonella</a:t>
            </a:r>
            <a:r>
              <a:rPr lang="tr-TR" sz="2800" dirty="0">
                <a:solidFill>
                  <a:schemeClr val="tx1"/>
                </a:solidFill>
              </a:rPr>
              <a:t> enfeksiyonları </a:t>
            </a:r>
          </a:p>
          <a:p>
            <a:pPr algn="l"/>
            <a:r>
              <a:rPr lang="tr-TR" sz="2800" dirty="0">
                <a:solidFill>
                  <a:schemeClr val="tx1"/>
                </a:solidFill>
              </a:rPr>
              <a:t>B)	</a:t>
            </a:r>
            <a:r>
              <a:rPr lang="tr-TR" sz="2800" dirty="0" err="1">
                <a:solidFill>
                  <a:schemeClr val="tx1"/>
                </a:solidFill>
              </a:rPr>
              <a:t>Brucella</a:t>
            </a:r>
            <a:r>
              <a:rPr lang="tr-TR" sz="2800" dirty="0">
                <a:solidFill>
                  <a:schemeClr val="tx1"/>
                </a:solidFill>
              </a:rPr>
              <a:t> enfeksiyonları </a:t>
            </a:r>
          </a:p>
          <a:p>
            <a:pPr algn="l"/>
            <a:r>
              <a:rPr lang="tr-TR" sz="2800" dirty="0">
                <a:solidFill>
                  <a:schemeClr val="tx1"/>
                </a:solidFill>
              </a:rPr>
              <a:t>C)	Stafilokok enfeksiyonları </a:t>
            </a:r>
          </a:p>
          <a:p>
            <a:pPr algn="l"/>
            <a:r>
              <a:rPr lang="tr-TR" sz="2800" dirty="0">
                <a:solidFill>
                  <a:schemeClr val="tx1"/>
                </a:solidFill>
              </a:rPr>
              <a:t>D)	Hepatit A</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100</a:t>
            </a:fld>
            <a:endParaRPr lang="tr-TR"/>
          </a:p>
        </p:txBody>
      </p:sp>
    </p:spTree>
    <p:extLst>
      <p:ext uri="{BB962C8B-B14F-4D97-AF65-F5344CB8AC3E}">
        <p14:creationId xmlns:p14="http://schemas.microsoft.com/office/powerpoint/2010/main" val="385043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78) HBV (Hepatit –, HCV (Hepatit  ve HIV (AIDS) enfeksiyon hastalıklarını, </a:t>
            </a:r>
            <a:r>
              <a:rPr lang="tr-TR" sz="2800" dirty="0" err="1">
                <a:solidFill>
                  <a:schemeClr val="tx1"/>
                </a:solidFill>
              </a:rPr>
              <a:t>perkütan</a:t>
            </a:r>
            <a:r>
              <a:rPr lang="tr-TR" sz="2800" dirty="0">
                <a:solidFill>
                  <a:schemeClr val="tx1"/>
                </a:solidFill>
              </a:rPr>
              <a:t> temas sonrası bulaş riski açısından en düşük riskliden en büyük risk taşıyana doğru sıralayınız. </a:t>
            </a:r>
          </a:p>
          <a:p>
            <a:pPr algn="l"/>
            <a:r>
              <a:rPr lang="tr-TR" sz="2800" dirty="0">
                <a:solidFill>
                  <a:schemeClr val="tx1"/>
                </a:solidFill>
              </a:rPr>
              <a:t>A)	HBV &lt; HIV &lt; HCV</a:t>
            </a:r>
          </a:p>
          <a:p>
            <a:pPr algn="l"/>
            <a:r>
              <a:rPr lang="tr-TR" sz="2800" dirty="0">
                <a:solidFill>
                  <a:schemeClr val="tx1"/>
                </a:solidFill>
              </a:rPr>
              <a:t>B)	HIV &lt; HCV &lt; HBV</a:t>
            </a:r>
          </a:p>
          <a:p>
            <a:pPr algn="l"/>
            <a:r>
              <a:rPr lang="tr-TR" sz="2800" dirty="0">
                <a:solidFill>
                  <a:schemeClr val="tx1"/>
                </a:solidFill>
              </a:rPr>
              <a:t>C)	HCV &lt; HBV &lt;HIV</a:t>
            </a:r>
          </a:p>
          <a:p>
            <a:pPr algn="l"/>
            <a:r>
              <a:rPr lang="tr-TR" sz="2800" dirty="0">
                <a:solidFill>
                  <a:schemeClr val="tx1"/>
                </a:solidFill>
              </a:rPr>
              <a:t>D)	HIV &lt; HCV &lt; HBV</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101</a:t>
            </a:fld>
            <a:endParaRPr lang="tr-TR"/>
          </a:p>
        </p:txBody>
      </p:sp>
    </p:spTree>
    <p:extLst>
      <p:ext uri="{BB962C8B-B14F-4D97-AF65-F5344CB8AC3E}">
        <p14:creationId xmlns:p14="http://schemas.microsoft.com/office/powerpoint/2010/main" val="323484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Perkütan</a:t>
            </a:r>
            <a:r>
              <a:rPr lang="tr-TR" dirty="0"/>
              <a:t> temas sonrası bulaş riski </a:t>
            </a:r>
            <a:endParaRPr lang="tr-TR" dirty="0" smtClean="0"/>
          </a:p>
          <a:p>
            <a:r>
              <a:rPr lang="tr-TR" dirty="0" smtClean="0"/>
              <a:t>HBV </a:t>
            </a:r>
            <a:r>
              <a:rPr lang="tr-TR" dirty="0"/>
              <a:t>için %30, </a:t>
            </a:r>
            <a:endParaRPr lang="tr-TR" dirty="0" smtClean="0"/>
          </a:p>
          <a:p>
            <a:r>
              <a:rPr lang="tr-TR" dirty="0" smtClean="0"/>
              <a:t>HCV </a:t>
            </a:r>
            <a:r>
              <a:rPr lang="tr-TR" dirty="0"/>
              <a:t>için %</a:t>
            </a:r>
            <a:r>
              <a:rPr lang="tr-TR" dirty="0" smtClean="0"/>
              <a:t>1.8,</a:t>
            </a:r>
          </a:p>
          <a:p>
            <a:r>
              <a:rPr lang="tr-TR" dirty="0" smtClean="0"/>
              <a:t>HIV </a:t>
            </a:r>
            <a:r>
              <a:rPr lang="tr-TR" dirty="0"/>
              <a:t>için </a:t>
            </a:r>
            <a:r>
              <a:rPr lang="tr-TR" dirty="0" smtClean="0"/>
              <a:t>% </a:t>
            </a:r>
            <a:r>
              <a:rPr lang="tr-TR" dirty="0"/>
              <a:t>0.3.</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102</a:t>
            </a:fld>
            <a:endParaRPr lang="tr-TR"/>
          </a:p>
        </p:txBody>
      </p:sp>
    </p:spTree>
    <p:extLst>
      <p:ext uri="{BB962C8B-B14F-4D97-AF65-F5344CB8AC3E}">
        <p14:creationId xmlns:p14="http://schemas.microsoft.com/office/powerpoint/2010/main" val="38277809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79) Kanser etkeni ve ilişkili kanser türü aşağıdakilerin hangisinde yanlış olarak verilmiştir? </a:t>
            </a:r>
          </a:p>
          <a:p>
            <a:pPr algn="l"/>
            <a:r>
              <a:rPr lang="tr-TR" sz="2800" dirty="0">
                <a:solidFill>
                  <a:schemeClr val="tx1"/>
                </a:solidFill>
              </a:rPr>
              <a:t>A)	Asbest – Akciğer kanseri </a:t>
            </a:r>
          </a:p>
          <a:p>
            <a:pPr algn="l"/>
            <a:r>
              <a:rPr lang="tr-TR" sz="2800" dirty="0">
                <a:solidFill>
                  <a:schemeClr val="tx1"/>
                </a:solidFill>
              </a:rPr>
              <a:t>B)	</a:t>
            </a:r>
            <a:r>
              <a:rPr lang="tr-TR" sz="2800" dirty="0" err="1">
                <a:solidFill>
                  <a:schemeClr val="tx1"/>
                </a:solidFill>
              </a:rPr>
              <a:t>Benzidin</a:t>
            </a:r>
            <a:r>
              <a:rPr lang="tr-TR" sz="2800" dirty="0">
                <a:solidFill>
                  <a:schemeClr val="tx1"/>
                </a:solidFill>
              </a:rPr>
              <a:t> – Mesane kanseri </a:t>
            </a:r>
          </a:p>
          <a:p>
            <a:pPr algn="l"/>
            <a:r>
              <a:rPr lang="tr-TR" sz="2800" dirty="0">
                <a:solidFill>
                  <a:schemeClr val="tx1"/>
                </a:solidFill>
              </a:rPr>
              <a:t>C)	Krom – Nazal sinüs kanseri </a:t>
            </a:r>
          </a:p>
          <a:p>
            <a:pPr algn="l"/>
            <a:r>
              <a:rPr lang="tr-TR" sz="2800" dirty="0">
                <a:solidFill>
                  <a:schemeClr val="tx1"/>
                </a:solidFill>
              </a:rPr>
              <a:t>D)	</a:t>
            </a:r>
            <a:r>
              <a:rPr lang="tr-TR" sz="2800" dirty="0" err="1">
                <a:solidFill>
                  <a:schemeClr val="tx1"/>
                </a:solidFill>
              </a:rPr>
              <a:t>Vinil</a:t>
            </a:r>
            <a:r>
              <a:rPr lang="tr-TR" sz="2800" dirty="0">
                <a:solidFill>
                  <a:schemeClr val="tx1"/>
                </a:solidFill>
              </a:rPr>
              <a:t> klorür – Mide kanseri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103</a:t>
            </a:fld>
            <a:endParaRPr lang="tr-TR"/>
          </a:p>
        </p:txBody>
      </p:sp>
    </p:spTree>
    <p:extLst>
      <p:ext uri="{BB962C8B-B14F-4D97-AF65-F5344CB8AC3E}">
        <p14:creationId xmlns:p14="http://schemas.microsoft.com/office/powerpoint/2010/main" val="2306142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80) Aşağıdakilerden hangisi kas iskelet sistemi hastalıkları, yorgunluk, performans düşüklüğü ve kaza oluşması gibi olumsuz sonuçlara neden olabilen ergonomik açıdan riskli hareketlerden biri değildir?   </a:t>
            </a:r>
          </a:p>
          <a:p>
            <a:pPr algn="l"/>
            <a:r>
              <a:rPr lang="tr-TR" sz="2800" dirty="0">
                <a:solidFill>
                  <a:schemeClr val="tx1"/>
                </a:solidFill>
              </a:rPr>
              <a:t>A)	Tekrarlayan hareket</a:t>
            </a:r>
          </a:p>
          <a:p>
            <a:pPr algn="l"/>
            <a:r>
              <a:rPr lang="tr-TR" sz="2800" dirty="0">
                <a:solidFill>
                  <a:schemeClr val="tx1"/>
                </a:solidFill>
              </a:rPr>
              <a:t>B)	Temas stresi (</a:t>
            </a:r>
            <a:r>
              <a:rPr lang="tr-TR" sz="2800" dirty="0" err="1">
                <a:solidFill>
                  <a:schemeClr val="tx1"/>
                </a:solidFill>
              </a:rPr>
              <a:t>kontakt</a:t>
            </a:r>
            <a:r>
              <a:rPr lang="tr-TR" sz="2800" dirty="0">
                <a:solidFill>
                  <a:schemeClr val="tx1"/>
                </a:solidFill>
              </a:rPr>
              <a:t> stres)</a:t>
            </a:r>
          </a:p>
          <a:p>
            <a:pPr algn="l"/>
            <a:r>
              <a:rPr lang="tr-TR" sz="2800" dirty="0">
                <a:solidFill>
                  <a:schemeClr val="tx1"/>
                </a:solidFill>
              </a:rPr>
              <a:t>C)	Statik (durağan/sabit) çalışma</a:t>
            </a:r>
          </a:p>
          <a:p>
            <a:pPr algn="l"/>
            <a:r>
              <a:rPr lang="tr-TR" sz="2800" dirty="0">
                <a:solidFill>
                  <a:schemeClr val="tx1"/>
                </a:solidFill>
              </a:rPr>
              <a:t>D)	Dinamik </a:t>
            </a:r>
            <a:r>
              <a:rPr lang="tr-TR" sz="2800" dirty="0" err="1">
                <a:solidFill>
                  <a:schemeClr val="tx1"/>
                </a:solidFill>
              </a:rPr>
              <a:t>kassal</a:t>
            </a:r>
            <a:r>
              <a:rPr lang="tr-TR" sz="2800" dirty="0">
                <a:solidFill>
                  <a:schemeClr val="tx1"/>
                </a:solidFill>
              </a:rPr>
              <a:t> iş yapılan çalışma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104</a:t>
            </a:fld>
            <a:endParaRPr lang="tr-TR"/>
          </a:p>
        </p:txBody>
      </p:sp>
    </p:spTree>
    <p:extLst>
      <p:ext uri="{BB962C8B-B14F-4D97-AF65-F5344CB8AC3E}">
        <p14:creationId xmlns:p14="http://schemas.microsoft.com/office/powerpoint/2010/main" val="403735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81) Aşağıdakilerden hangisi kas iskelet sistemi hastalıkları ile ilgili risk faktörlerinden biri değildir? </a:t>
            </a:r>
          </a:p>
          <a:p>
            <a:pPr algn="l"/>
            <a:r>
              <a:rPr lang="tr-TR" sz="2800" dirty="0">
                <a:solidFill>
                  <a:schemeClr val="tx1"/>
                </a:solidFill>
              </a:rPr>
              <a:t>A)	Dinlenerek yapılan hareketler </a:t>
            </a:r>
          </a:p>
          <a:p>
            <a:pPr algn="l"/>
            <a:r>
              <a:rPr lang="tr-TR" sz="2800" dirty="0">
                <a:solidFill>
                  <a:schemeClr val="tx1"/>
                </a:solidFill>
              </a:rPr>
              <a:t>B)	Sürekli tekrarlayan hareketleri yapmak zorunda olmak </a:t>
            </a:r>
          </a:p>
          <a:p>
            <a:pPr algn="l"/>
            <a:r>
              <a:rPr lang="tr-TR" sz="2800" dirty="0">
                <a:solidFill>
                  <a:schemeClr val="tx1"/>
                </a:solidFill>
              </a:rPr>
              <a:t>C)	Sabit veya kısıtlı vücut pozisyonlarında çalışmak zorunda olmak </a:t>
            </a:r>
          </a:p>
          <a:p>
            <a:pPr algn="l"/>
            <a:r>
              <a:rPr lang="tr-TR" sz="2800" dirty="0">
                <a:solidFill>
                  <a:schemeClr val="tx1"/>
                </a:solidFill>
              </a:rPr>
              <a:t>D)	El ve bilek gibi vücudun küçük parçaları üzerine yük bindiren hareketler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105</a:t>
            </a:fld>
            <a:endParaRPr lang="tr-TR"/>
          </a:p>
        </p:txBody>
      </p:sp>
    </p:spTree>
    <p:extLst>
      <p:ext uri="{BB962C8B-B14F-4D97-AF65-F5344CB8AC3E}">
        <p14:creationId xmlns:p14="http://schemas.microsoft.com/office/powerpoint/2010/main" val="4075582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82) Aşağıdakilerden hangisi gürültüyü, gürültüye maruz kalan kişide engelleme yöntemlerinden birisi değildir? </a:t>
            </a:r>
          </a:p>
          <a:p>
            <a:pPr algn="l"/>
            <a:r>
              <a:rPr lang="tr-TR" sz="2800" dirty="0">
                <a:solidFill>
                  <a:schemeClr val="tx1"/>
                </a:solidFill>
              </a:rPr>
              <a:t>A)	Kişinin gürültüye maruziyet süresini azaltmak </a:t>
            </a:r>
          </a:p>
          <a:p>
            <a:pPr algn="l"/>
            <a:r>
              <a:rPr lang="tr-TR" sz="2800" dirty="0">
                <a:solidFill>
                  <a:schemeClr val="tx1"/>
                </a:solidFill>
              </a:rPr>
              <a:t>B)	Kişisel koruyucu kullanmak</a:t>
            </a:r>
          </a:p>
          <a:p>
            <a:pPr algn="l"/>
            <a:r>
              <a:rPr lang="tr-TR" sz="2800" dirty="0">
                <a:solidFill>
                  <a:schemeClr val="tx1"/>
                </a:solidFill>
              </a:rPr>
              <a:t>C)	Gürültü kaynağını ses emici malzeme ile kapatmak </a:t>
            </a:r>
          </a:p>
          <a:p>
            <a:pPr algn="l"/>
            <a:r>
              <a:rPr lang="tr-TR" sz="2800" dirty="0">
                <a:solidFill>
                  <a:schemeClr val="tx1"/>
                </a:solidFill>
              </a:rPr>
              <a:t>D)	Kişinin görev yerini değiştirmek</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106</a:t>
            </a:fld>
            <a:endParaRPr lang="tr-TR"/>
          </a:p>
        </p:txBody>
      </p:sp>
    </p:spTree>
    <p:extLst>
      <p:ext uri="{BB962C8B-B14F-4D97-AF65-F5344CB8AC3E}">
        <p14:creationId xmlns:p14="http://schemas.microsoft.com/office/powerpoint/2010/main" val="242007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83) Aşağıdaki özelliklerden hangisi mesleki nedenli işitme kaybının özelliği değildir?  </a:t>
            </a:r>
          </a:p>
          <a:p>
            <a:pPr algn="l"/>
            <a:r>
              <a:rPr lang="tr-TR" sz="2800" dirty="0">
                <a:solidFill>
                  <a:schemeClr val="tx1"/>
                </a:solidFill>
              </a:rPr>
              <a:t>A)	</a:t>
            </a:r>
            <a:r>
              <a:rPr lang="tr-TR" sz="2800" dirty="0" err="1">
                <a:solidFill>
                  <a:schemeClr val="tx1"/>
                </a:solidFill>
              </a:rPr>
              <a:t>Progresif</a:t>
            </a:r>
            <a:r>
              <a:rPr lang="tr-TR" sz="2800" dirty="0">
                <a:solidFill>
                  <a:schemeClr val="tx1"/>
                </a:solidFill>
              </a:rPr>
              <a:t> bir işitme kaybıdır</a:t>
            </a:r>
          </a:p>
          <a:p>
            <a:pPr algn="l"/>
            <a:r>
              <a:rPr lang="tr-TR" sz="2800" dirty="0">
                <a:solidFill>
                  <a:schemeClr val="tx1"/>
                </a:solidFill>
              </a:rPr>
              <a:t>B)	Gürültülü ortamdan uzaklaşılınca düzelir.</a:t>
            </a:r>
          </a:p>
          <a:p>
            <a:pPr algn="l"/>
            <a:r>
              <a:rPr lang="tr-TR" sz="2800" dirty="0">
                <a:solidFill>
                  <a:schemeClr val="tx1"/>
                </a:solidFill>
              </a:rPr>
              <a:t>C)	Genellikle kulağımızın 4000 Hz' </a:t>
            </a:r>
            <a:r>
              <a:rPr lang="tr-TR" sz="2800" dirty="0" err="1">
                <a:solidFill>
                  <a:schemeClr val="tx1"/>
                </a:solidFill>
              </a:rPr>
              <a:t>lik</a:t>
            </a:r>
            <a:r>
              <a:rPr lang="tr-TR" sz="2800" dirty="0">
                <a:solidFill>
                  <a:schemeClr val="tx1"/>
                </a:solidFill>
              </a:rPr>
              <a:t> frekansı işiten bölgesinde başlar.</a:t>
            </a:r>
          </a:p>
          <a:p>
            <a:pPr algn="l"/>
            <a:r>
              <a:rPr lang="tr-TR" sz="2800" dirty="0">
                <a:solidFill>
                  <a:schemeClr val="tx1"/>
                </a:solidFill>
              </a:rPr>
              <a:t>D)	Ancak etrafındaki kişilerin konuşmasını duymamaya başlayınca fark edilir.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107</a:t>
            </a:fld>
            <a:endParaRPr lang="tr-TR"/>
          </a:p>
        </p:txBody>
      </p:sp>
    </p:spTree>
    <p:extLst>
      <p:ext uri="{BB962C8B-B14F-4D97-AF65-F5344CB8AC3E}">
        <p14:creationId xmlns:p14="http://schemas.microsoft.com/office/powerpoint/2010/main" val="2212211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84) Aşağıdaki tanımları doğru sırayla veren seçeneği işaretleyiniz.</a:t>
            </a:r>
          </a:p>
          <a:p>
            <a:pPr algn="l"/>
            <a:r>
              <a:rPr lang="tr-TR" sz="2000" dirty="0">
                <a:solidFill>
                  <a:schemeClr val="tx1"/>
                </a:solidFill>
              </a:rPr>
              <a:t>1.	Ortamda bulunmasına müsaade edilen azami konsantrasyon</a:t>
            </a:r>
          </a:p>
          <a:p>
            <a:pPr algn="l"/>
            <a:r>
              <a:rPr lang="tr-TR" sz="2000" dirty="0">
                <a:solidFill>
                  <a:schemeClr val="tx1"/>
                </a:solidFill>
              </a:rPr>
              <a:t>2.	15 dakikalık sürede maruz kalınan aşılmaması gereken limit değer</a:t>
            </a:r>
          </a:p>
          <a:p>
            <a:pPr algn="l"/>
            <a:r>
              <a:rPr lang="tr-TR" sz="2000" dirty="0">
                <a:solidFill>
                  <a:schemeClr val="tx1"/>
                </a:solidFill>
              </a:rPr>
              <a:t>3.	Haftada 40 saat çalışan bir işçinin, 8 saatlik mesai süresince maruz kalabileceği zaman ağırlıklı ortalama konsantrasyon</a:t>
            </a:r>
          </a:p>
          <a:p>
            <a:pPr algn="l"/>
            <a:r>
              <a:rPr lang="tr-TR" sz="2000" dirty="0">
                <a:solidFill>
                  <a:schemeClr val="tx1"/>
                </a:solidFill>
              </a:rPr>
              <a:t>A)	MAC,  TWA, STEL </a:t>
            </a:r>
          </a:p>
          <a:p>
            <a:pPr algn="l"/>
            <a:r>
              <a:rPr lang="tr-TR" sz="2000" dirty="0">
                <a:solidFill>
                  <a:schemeClr val="tx1"/>
                </a:solidFill>
              </a:rPr>
              <a:t>B)	MAC, STEL, TWA </a:t>
            </a:r>
          </a:p>
          <a:p>
            <a:pPr algn="l"/>
            <a:r>
              <a:rPr lang="tr-TR" sz="2000" dirty="0">
                <a:solidFill>
                  <a:schemeClr val="tx1"/>
                </a:solidFill>
              </a:rPr>
              <a:t>C)	TLV, STEL, MAC, </a:t>
            </a:r>
          </a:p>
          <a:p>
            <a:pPr algn="l"/>
            <a:r>
              <a:rPr lang="tr-TR" sz="2000" dirty="0">
                <a:solidFill>
                  <a:schemeClr val="tx1"/>
                </a:solidFill>
              </a:rPr>
              <a:t>D)	TWA, STEL, MAC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108</a:t>
            </a:fld>
            <a:endParaRPr lang="tr-TR"/>
          </a:p>
        </p:txBody>
      </p:sp>
    </p:spTree>
    <p:extLst>
      <p:ext uri="{BB962C8B-B14F-4D97-AF65-F5344CB8AC3E}">
        <p14:creationId xmlns:p14="http://schemas.microsoft.com/office/powerpoint/2010/main" val="3548333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85)Bir kimyasalın uygulandığı kişilerin %50’sinde </a:t>
            </a:r>
            <a:r>
              <a:rPr lang="tr-TR" sz="2800" dirty="0" err="1">
                <a:solidFill>
                  <a:schemeClr val="tx1"/>
                </a:solidFill>
              </a:rPr>
              <a:t>terapötik</a:t>
            </a:r>
            <a:r>
              <a:rPr lang="tr-TR" sz="2800" dirty="0">
                <a:solidFill>
                  <a:schemeClr val="tx1"/>
                </a:solidFill>
              </a:rPr>
              <a:t> etkisinin (ilaç etkisi) gözlendiği doz miktarı aşağıdaki tanımlardan hangisine uyar? </a:t>
            </a:r>
          </a:p>
          <a:p>
            <a:pPr algn="l"/>
            <a:r>
              <a:rPr lang="tr-TR" sz="2800" dirty="0">
                <a:solidFill>
                  <a:schemeClr val="tx1"/>
                </a:solidFill>
              </a:rPr>
              <a:t>A) LD50				B) TD50 </a:t>
            </a:r>
          </a:p>
          <a:p>
            <a:pPr algn="l"/>
            <a:r>
              <a:rPr lang="tr-TR" sz="2800" dirty="0">
                <a:solidFill>
                  <a:schemeClr val="tx1"/>
                </a:solidFill>
              </a:rPr>
              <a:t>C) ED50				D) </a:t>
            </a:r>
            <a:r>
              <a:rPr lang="tr-TR" sz="2800" dirty="0" err="1">
                <a:solidFill>
                  <a:schemeClr val="tx1"/>
                </a:solidFill>
              </a:rPr>
              <a:t>Terapötik</a:t>
            </a:r>
            <a:r>
              <a:rPr lang="tr-TR" sz="2800" dirty="0">
                <a:solidFill>
                  <a:schemeClr val="tx1"/>
                </a:solidFill>
              </a:rPr>
              <a:t> İndeks</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109</a:t>
            </a:fld>
            <a:endParaRPr lang="tr-TR"/>
          </a:p>
        </p:txBody>
      </p:sp>
    </p:spTree>
    <p:extLst>
      <p:ext uri="{BB962C8B-B14F-4D97-AF65-F5344CB8AC3E}">
        <p14:creationId xmlns:p14="http://schemas.microsoft.com/office/powerpoint/2010/main" val="794996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457200" y="274638"/>
            <a:ext cx="8229600" cy="654050"/>
          </a:xfrm>
        </p:spPr>
        <p:txBody>
          <a:bodyPr/>
          <a:lstStyle/>
          <a:p>
            <a:pPr eaLnBrk="1" hangingPunct="1"/>
            <a:r>
              <a:rPr lang="tr-TR" b="1" smtClean="0"/>
              <a:t>Yönetmelik</a:t>
            </a:r>
          </a:p>
        </p:txBody>
      </p:sp>
      <p:sp>
        <p:nvSpPr>
          <p:cNvPr id="38915" name="2 İçerik Yer Tutucusu"/>
          <p:cNvSpPr>
            <a:spLocks noGrp="1"/>
          </p:cNvSpPr>
          <p:nvPr>
            <p:ph idx="1"/>
          </p:nvPr>
        </p:nvSpPr>
        <p:spPr>
          <a:xfrm>
            <a:off x="457200" y="1071563"/>
            <a:ext cx="8229600" cy="5054600"/>
          </a:xfrm>
        </p:spPr>
        <p:txBody>
          <a:bodyPr/>
          <a:lstStyle/>
          <a:p>
            <a:pPr eaLnBrk="1" hangingPunct="1">
              <a:lnSpc>
                <a:spcPct val="150000"/>
              </a:lnSpc>
              <a:buFont typeface="Arial" charset="0"/>
              <a:buNone/>
            </a:pPr>
            <a:r>
              <a:rPr lang="tr-TR" dirty="0" smtClean="0"/>
              <a:t>      </a:t>
            </a:r>
            <a:r>
              <a:rPr lang="tr-TR" sz="2200" dirty="0" smtClean="0"/>
              <a:t>Anayasamızın 124. maddesi uyarınca yönetmelik </a:t>
            </a:r>
            <a:r>
              <a:rPr lang="tr-TR" sz="2200" b="1" u="sng" dirty="0" smtClean="0"/>
              <a:t>Başbakanlık, bakanlıklar </a:t>
            </a:r>
            <a:r>
              <a:rPr lang="tr-TR" sz="2200" dirty="0" smtClean="0"/>
              <a:t>ve </a:t>
            </a:r>
            <a:r>
              <a:rPr lang="tr-TR" sz="2200" b="1" u="sng" dirty="0" smtClean="0"/>
              <a:t>diğer kamu tüzel kişileri </a:t>
            </a:r>
            <a:r>
              <a:rPr lang="tr-TR" sz="2200" dirty="0" smtClean="0"/>
              <a:t>tarafından görev alanlarıyla ilgili kanunların ve tüzüklerin uygulamasını sağlamak maksadıyla çıkarılan hukuksal düzenlemelerdir. </a:t>
            </a:r>
          </a:p>
          <a:p>
            <a:pPr eaLnBrk="1" hangingPunct="1">
              <a:lnSpc>
                <a:spcPct val="150000"/>
              </a:lnSpc>
              <a:buFont typeface="Arial" charset="0"/>
              <a:buNone/>
            </a:pPr>
            <a:r>
              <a:rPr lang="tr-TR" sz="2200" dirty="0" smtClean="0"/>
              <a:t>      Yönetmelikler kanun ve tüzüklere aykırı olamazlar, hangi yönetmeliklerin Resmi </a:t>
            </a:r>
            <a:r>
              <a:rPr lang="tr-TR" sz="2200" dirty="0" err="1" smtClean="0"/>
              <a:t>Gazete’de</a:t>
            </a:r>
            <a:r>
              <a:rPr lang="tr-TR" sz="2200" dirty="0" smtClean="0"/>
              <a:t> yayımlanacağı kanunla belirtilir.</a:t>
            </a:r>
          </a:p>
          <a:p>
            <a:pPr eaLnBrk="1" hangingPunct="1">
              <a:buFont typeface="Arial" charset="0"/>
              <a:buChar char="•"/>
            </a:pPr>
            <a:endParaRPr lang="tr-TR" dirty="0" smtClean="0"/>
          </a:p>
        </p:txBody>
      </p:sp>
      <p:sp>
        <p:nvSpPr>
          <p:cNvPr id="4" name="3 Slayt Numarası Yer Tutucusu"/>
          <p:cNvSpPr>
            <a:spLocks noGrp="1"/>
          </p:cNvSpPr>
          <p:nvPr>
            <p:ph type="sldNum" sz="quarter" idx="11"/>
          </p:nvPr>
        </p:nvSpPr>
        <p:spPr/>
        <p:txBody>
          <a:bodyPr/>
          <a:lstStyle/>
          <a:p>
            <a:pPr>
              <a:defRPr/>
            </a:pPr>
            <a:fld id="{63B59441-10E9-4232-9CAE-851D0DE4598D}" type="slidenum">
              <a:rPr lang="tr-TR"/>
              <a:pPr>
                <a:defRPr/>
              </a:pPr>
              <a:t>11</a:t>
            </a:fld>
            <a:endParaRPr lang="tr-TR" dirty="0"/>
          </a:p>
        </p:txBody>
      </p:sp>
    </p:spTree>
    <p:extLst>
      <p:ext uri="{BB962C8B-B14F-4D97-AF65-F5344CB8AC3E}">
        <p14:creationId xmlns:p14="http://schemas.microsoft.com/office/powerpoint/2010/main" val="723258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86) Kurşuna maruziyet sonucu oluşan meslek hastalığı için aşağıdakilerden hangisi yanlıştır? </a:t>
            </a:r>
          </a:p>
          <a:p>
            <a:pPr algn="l"/>
            <a:endParaRPr lang="tr-TR" sz="2400" dirty="0">
              <a:solidFill>
                <a:schemeClr val="tx1"/>
              </a:solidFill>
            </a:endParaRPr>
          </a:p>
          <a:p>
            <a:pPr algn="l"/>
            <a:r>
              <a:rPr lang="tr-TR" sz="2400" dirty="0">
                <a:solidFill>
                  <a:schemeClr val="tx1"/>
                </a:solidFill>
              </a:rPr>
              <a:t>A)	Akü fabrikaları, akü imalatı ve tamiri işleri kurşun zehirlenmeleri için riskli işyerleridir.</a:t>
            </a:r>
          </a:p>
          <a:p>
            <a:pPr algn="l"/>
            <a:r>
              <a:rPr lang="tr-TR" sz="2400" dirty="0">
                <a:solidFill>
                  <a:schemeClr val="tx1"/>
                </a:solidFill>
              </a:rPr>
              <a:t>B)	Zehirlenmelerde en önemli vücuda giriş yolu sindirim yoludur.</a:t>
            </a:r>
          </a:p>
          <a:p>
            <a:pPr algn="l"/>
            <a:r>
              <a:rPr lang="tr-TR" sz="2400" dirty="0">
                <a:solidFill>
                  <a:schemeClr val="tx1"/>
                </a:solidFill>
              </a:rPr>
              <a:t>C)	Kan kurşununun 40 mc  gr /100 ml ve üzerindeki değerleri patolojiktir.</a:t>
            </a:r>
          </a:p>
          <a:p>
            <a:pPr algn="l"/>
            <a:r>
              <a:rPr lang="tr-TR" sz="2400" dirty="0">
                <a:solidFill>
                  <a:schemeClr val="tx1"/>
                </a:solidFill>
              </a:rPr>
              <a:t>D)	Kurşun zehirlenmelerinde dişlerde </a:t>
            </a:r>
            <a:r>
              <a:rPr lang="tr-TR" sz="2400" dirty="0" err="1">
                <a:solidFill>
                  <a:schemeClr val="tx1"/>
                </a:solidFill>
              </a:rPr>
              <a:t>Burton</a:t>
            </a:r>
            <a:r>
              <a:rPr lang="tr-TR" sz="2400" dirty="0">
                <a:solidFill>
                  <a:schemeClr val="tx1"/>
                </a:solidFill>
              </a:rPr>
              <a:t> çizgisi, kurşun koliği, anemi ve N. </a:t>
            </a:r>
            <a:r>
              <a:rPr lang="tr-TR" sz="2400" dirty="0" err="1">
                <a:solidFill>
                  <a:schemeClr val="tx1"/>
                </a:solidFill>
              </a:rPr>
              <a:t>Radialis</a:t>
            </a:r>
            <a:r>
              <a:rPr lang="tr-TR" sz="2400" dirty="0">
                <a:solidFill>
                  <a:schemeClr val="tx1"/>
                </a:solidFill>
              </a:rPr>
              <a:t> felci gibi belirtiler görülür.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110</a:t>
            </a:fld>
            <a:endParaRPr lang="tr-TR"/>
          </a:p>
        </p:txBody>
      </p:sp>
    </p:spTree>
    <p:extLst>
      <p:ext uri="{BB962C8B-B14F-4D97-AF65-F5344CB8AC3E}">
        <p14:creationId xmlns:p14="http://schemas.microsoft.com/office/powerpoint/2010/main" val="248169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87) Çocuk ve genç işçilere verilecek yıllık ücretli izin süresi kaç günden az olamaz? </a:t>
            </a:r>
          </a:p>
          <a:p>
            <a:pPr algn="l"/>
            <a:r>
              <a:rPr lang="tr-TR" sz="2800" dirty="0">
                <a:solidFill>
                  <a:schemeClr val="tx1"/>
                </a:solidFill>
              </a:rPr>
              <a:t>A) 14 gün 			B) 15 gün </a:t>
            </a:r>
          </a:p>
          <a:p>
            <a:pPr algn="l"/>
            <a:r>
              <a:rPr lang="tr-TR" sz="2800" dirty="0">
                <a:solidFill>
                  <a:schemeClr val="tx1"/>
                </a:solidFill>
              </a:rPr>
              <a:t>C) 20 gün 			D) 35 gün</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111</a:t>
            </a:fld>
            <a:endParaRPr lang="tr-TR"/>
          </a:p>
        </p:txBody>
      </p:sp>
    </p:spTree>
    <p:extLst>
      <p:ext uri="{BB962C8B-B14F-4D97-AF65-F5344CB8AC3E}">
        <p14:creationId xmlns:p14="http://schemas.microsoft.com/office/powerpoint/2010/main" val="2873545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4638"/>
            <a:ext cx="8363272" cy="1143000"/>
          </a:xfrm>
        </p:spPr>
        <p:txBody>
          <a:bodyPr/>
          <a:lstStyle/>
          <a:p>
            <a:r>
              <a:rPr lang="tr-TR" dirty="0" smtClean="0"/>
              <a:t/>
            </a:r>
            <a:br>
              <a:rPr lang="tr-TR" dirty="0" smtClean="0"/>
            </a:br>
            <a:r>
              <a:rPr lang="tr-TR" dirty="0" smtClean="0"/>
              <a:t>4857 sayılı İş Kanunu: Madde 53</a:t>
            </a:r>
            <a:br>
              <a:rPr lang="tr-TR" dirty="0" smtClean="0"/>
            </a:br>
            <a:r>
              <a:rPr lang="tr-TR" i="1" dirty="0"/>
              <a:t>Yıllık ücretli izin hakkı ve izin </a:t>
            </a:r>
            <a:r>
              <a:rPr lang="tr-TR" i="1" dirty="0" smtClean="0"/>
              <a:t>süreleri </a:t>
            </a:r>
            <a:r>
              <a:rPr lang="tr-TR" dirty="0"/>
              <a:t/>
            </a:r>
            <a:br>
              <a:rPr lang="tr-TR" dirty="0"/>
            </a:br>
            <a:r>
              <a:rPr lang="tr-TR" dirty="0" smtClean="0"/>
              <a:t> </a:t>
            </a:r>
            <a:r>
              <a:rPr lang="tr-TR" b="1" dirty="0" smtClean="0"/>
              <a:t> </a:t>
            </a:r>
            <a:endParaRPr lang="tr-TR" dirty="0"/>
          </a:p>
        </p:txBody>
      </p:sp>
      <p:sp>
        <p:nvSpPr>
          <p:cNvPr id="3" name="İçerik Yer Tutucusu 2"/>
          <p:cNvSpPr>
            <a:spLocks noGrp="1"/>
          </p:cNvSpPr>
          <p:nvPr>
            <p:ph idx="1"/>
          </p:nvPr>
        </p:nvSpPr>
        <p:spPr>
          <a:xfrm>
            <a:off x="457200" y="1600200"/>
            <a:ext cx="8229600" cy="4853136"/>
          </a:xfrm>
        </p:spPr>
        <p:txBody>
          <a:bodyPr/>
          <a:lstStyle/>
          <a:p>
            <a:pPr marL="0" indent="0">
              <a:buNone/>
            </a:pPr>
            <a:r>
              <a:rPr lang="tr-TR" sz="2800" dirty="0" smtClean="0"/>
              <a:t>İşçilere </a:t>
            </a:r>
            <a:r>
              <a:rPr lang="tr-TR" sz="2800" dirty="0"/>
              <a:t>verilecek yıllık ücretli izin süresi, hizmet süresi; </a:t>
            </a:r>
          </a:p>
          <a:p>
            <a:pPr marL="0" indent="0">
              <a:buNone/>
            </a:pPr>
            <a:r>
              <a:rPr lang="tr-TR" sz="2800" dirty="0"/>
              <a:t>a) Bir yıldan beş yıla kadar (beş yıl dahil) olanlara </a:t>
            </a:r>
            <a:r>
              <a:rPr lang="tr-TR" sz="2800" dirty="0" smtClean="0"/>
              <a:t>14, </a:t>
            </a:r>
            <a:endParaRPr lang="tr-TR" sz="2800" dirty="0"/>
          </a:p>
          <a:p>
            <a:pPr marL="0" indent="0">
              <a:buNone/>
            </a:pPr>
            <a:r>
              <a:rPr lang="tr-TR" sz="2800" dirty="0"/>
              <a:t>b) Beş yıldan fazla </a:t>
            </a:r>
            <a:r>
              <a:rPr lang="tr-TR" sz="2800" dirty="0" err="1"/>
              <a:t>onbeş</a:t>
            </a:r>
            <a:r>
              <a:rPr lang="tr-TR" sz="2800" dirty="0"/>
              <a:t> yıldan az olanlara </a:t>
            </a:r>
            <a:r>
              <a:rPr lang="tr-TR" sz="2800" dirty="0" smtClean="0"/>
              <a:t>20, </a:t>
            </a:r>
            <a:endParaRPr lang="tr-TR" sz="2800" dirty="0"/>
          </a:p>
          <a:p>
            <a:pPr marL="0" indent="0">
              <a:buNone/>
            </a:pPr>
            <a:r>
              <a:rPr lang="tr-TR" sz="2800" dirty="0"/>
              <a:t>c) </a:t>
            </a:r>
            <a:r>
              <a:rPr lang="tr-TR" sz="2800" dirty="0" err="1"/>
              <a:t>Onbeş</a:t>
            </a:r>
            <a:r>
              <a:rPr lang="tr-TR" sz="2800" dirty="0"/>
              <a:t> yıl (dahil) ve daha fazla olanlara </a:t>
            </a:r>
            <a:r>
              <a:rPr lang="tr-TR" sz="2800" dirty="0" smtClean="0"/>
              <a:t>26 günden </a:t>
            </a:r>
            <a:endParaRPr lang="tr-TR" sz="2800" dirty="0"/>
          </a:p>
          <a:p>
            <a:pPr marL="0" indent="0">
              <a:buNone/>
            </a:pPr>
            <a:r>
              <a:rPr lang="tr-TR" sz="2800" dirty="0" smtClean="0"/>
              <a:t>az </a:t>
            </a:r>
            <a:r>
              <a:rPr lang="tr-TR" sz="2800" dirty="0"/>
              <a:t>olamaz. </a:t>
            </a:r>
          </a:p>
          <a:p>
            <a:pPr marL="0" indent="0">
              <a:buNone/>
            </a:pPr>
            <a:r>
              <a:rPr lang="tr-TR" sz="2800" dirty="0"/>
              <a:t>Ancak </a:t>
            </a:r>
            <a:r>
              <a:rPr lang="tr-TR" sz="2800" b="1" u="sng" dirty="0" err="1"/>
              <a:t>onsekiz</a:t>
            </a:r>
            <a:r>
              <a:rPr lang="tr-TR" sz="2800" b="1" u="sng" dirty="0"/>
              <a:t> ve daha küçük yaştaki </a:t>
            </a:r>
            <a:r>
              <a:rPr lang="tr-TR" sz="2800" dirty="0"/>
              <a:t>işçilerle </a:t>
            </a:r>
            <a:r>
              <a:rPr lang="tr-TR" sz="2800" b="1" u="sng" dirty="0"/>
              <a:t>elli ve daha yukarı yaştaki </a:t>
            </a:r>
            <a:r>
              <a:rPr lang="tr-TR" sz="2800" dirty="0"/>
              <a:t>işçilere verilecek yıllık ücretli izin süresi </a:t>
            </a:r>
            <a:r>
              <a:rPr lang="tr-TR" b="1" u="sng" dirty="0" smtClean="0"/>
              <a:t>20 </a:t>
            </a:r>
            <a:r>
              <a:rPr lang="tr-TR" b="1" u="sng" dirty="0"/>
              <a:t>günden az olamaz</a:t>
            </a:r>
            <a:r>
              <a:rPr lang="tr-TR" sz="2800" dirty="0"/>
              <a:t>. </a:t>
            </a:r>
          </a:p>
          <a:p>
            <a:pPr marL="0" indent="0">
              <a:buNone/>
            </a:pPr>
            <a:r>
              <a:rPr lang="tr-TR" sz="2800" dirty="0"/>
              <a:t>Yıllık izin süreleri iş sözleşmeleri ve toplu iş sözleşmeleri ile artırılabilir. </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112</a:t>
            </a:fld>
            <a:endParaRPr lang="tr-TR"/>
          </a:p>
        </p:txBody>
      </p:sp>
    </p:spTree>
    <p:extLst>
      <p:ext uri="{BB962C8B-B14F-4D97-AF65-F5344CB8AC3E}">
        <p14:creationId xmlns:p14="http://schemas.microsoft.com/office/powerpoint/2010/main" val="27766515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88) Aşağıdakilerden hangisi çocuk ve genç işçilerin çalıştırılamayacakları işlerden değildir? </a:t>
            </a:r>
          </a:p>
          <a:p>
            <a:pPr algn="l"/>
            <a:r>
              <a:rPr lang="tr-TR" sz="2800" dirty="0">
                <a:solidFill>
                  <a:schemeClr val="tx1"/>
                </a:solidFill>
              </a:rPr>
              <a:t>A)	Radyoaktif maddelere ve zararlı ışınlara maruz kalınması ihtimali olan işler  </a:t>
            </a:r>
          </a:p>
          <a:p>
            <a:pPr algn="l"/>
            <a:r>
              <a:rPr lang="tr-TR" sz="2800" dirty="0">
                <a:solidFill>
                  <a:schemeClr val="tx1"/>
                </a:solidFill>
              </a:rPr>
              <a:t>B)	Parça başı ve prim sistemi ile ücret ödenen işler </a:t>
            </a:r>
          </a:p>
          <a:p>
            <a:pPr algn="l"/>
            <a:r>
              <a:rPr lang="tr-TR" sz="2800" dirty="0">
                <a:solidFill>
                  <a:schemeClr val="tx1"/>
                </a:solidFill>
              </a:rPr>
              <a:t>C)	4857 sayılı İş Kanunu’nda belirtilen gece dönemine rastlayan sürelerde yapılan işler </a:t>
            </a:r>
          </a:p>
          <a:p>
            <a:pPr algn="l"/>
            <a:r>
              <a:rPr lang="tr-TR" sz="2800" dirty="0">
                <a:solidFill>
                  <a:schemeClr val="tx1"/>
                </a:solidFill>
              </a:rPr>
              <a:t>D)	Büro hizmetlerine yardımcı </a:t>
            </a:r>
            <a:r>
              <a:rPr lang="tr-TR" sz="2800" dirty="0" smtClean="0">
                <a:solidFill>
                  <a:schemeClr val="tx1"/>
                </a:solidFill>
              </a:rPr>
              <a:t>işler</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113</a:t>
            </a:fld>
            <a:endParaRPr lang="tr-TR"/>
          </a:p>
        </p:txBody>
      </p:sp>
    </p:spTree>
    <p:extLst>
      <p:ext uri="{BB962C8B-B14F-4D97-AF65-F5344CB8AC3E}">
        <p14:creationId xmlns:p14="http://schemas.microsoft.com/office/powerpoint/2010/main" val="79198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idx="4294967295"/>
          </p:nvPr>
        </p:nvSpPr>
        <p:spPr>
          <a:xfrm>
            <a:off x="457200" y="274638"/>
            <a:ext cx="8229600" cy="654050"/>
          </a:xfrm>
        </p:spPr>
        <p:txBody>
          <a:bodyPr/>
          <a:lstStyle/>
          <a:p>
            <a:pPr algn="l" eaLnBrk="1" hangingPunct="1"/>
            <a:r>
              <a:rPr lang="tr-TR" sz="2500" b="1" smtClean="0">
                <a:solidFill>
                  <a:srgbClr val="7030A0"/>
                </a:solidFill>
              </a:rPr>
              <a:t>Çocuk ve Genç İşçilerin Çalıştırılamayacakları İşler</a:t>
            </a:r>
          </a:p>
        </p:txBody>
      </p:sp>
      <p:sp>
        <p:nvSpPr>
          <p:cNvPr id="52227" name="2 İçerik Yer Tutucusu"/>
          <p:cNvSpPr>
            <a:spLocks noGrp="1"/>
          </p:cNvSpPr>
          <p:nvPr>
            <p:ph idx="4294967295"/>
          </p:nvPr>
        </p:nvSpPr>
        <p:spPr>
          <a:xfrm>
            <a:off x="3571875" y="1071563"/>
            <a:ext cx="5043488" cy="5054600"/>
          </a:xfrm>
        </p:spPr>
        <p:txBody>
          <a:bodyPr/>
          <a:lstStyle/>
          <a:p>
            <a:pPr lvl="1" eaLnBrk="1" hangingPunct="1">
              <a:buFontTx/>
              <a:buNone/>
            </a:pPr>
            <a:r>
              <a:rPr lang="tr-TR" sz="2000" b="1" dirty="0" smtClean="0"/>
              <a:t>1. 4857 sayılı İş Kanununun 69 uncu maddesinde belirtilen gece dönemine rastlayan sürelerde yapılan işler,</a:t>
            </a:r>
          </a:p>
          <a:p>
            <a:pPr lvl="1" eaLnBrk="1" hangingPunct="1">
              <a:buFontTx/>
              <a:buNone/>
            </a:pPr>
            <a:r>
              <a:rPr lang="tr-TR" sz="2000" dirty="0"/>
              <a:t>5. Sağlık Kuralları Bakımından Günde Ancak </a:t>
            </a:r>
            <a:r>
              <a:rPr lang="tr-TR" sz="2000" dirty="0" err="1"/>
              <a:t>Yedibuçuk</a:t>
            </a:r>
            <a:r>
              <a:rPr lang="tr-TR" sz="2000" dirty="0"/>
              <a:t> Saat veya Daha Az Çalışılması Gereken İşler Hakkında Yönetmelik kapsamında yer alan işler,</a:t>
            </a:r>
          </a:p>
          <a:p>
            <a:pPr lvl="1" eaLnBrk="1" hangingPunct="1">
              <a:buFontTx/>
              <a:buNone/>
            </a:pPr>
            <a:r>
              <a:rPr lang="tr-TR" sz="2000" dirty="0"/>
              <a:t>6. Alkol, sigara ve bağımlılığa yol açan maddelerin üretimi ve toptan satış işleri,</a:t>
            </a:r>
          </a:p>
          <a:p>
            <a:pPr lvl="1">
              <a:buNone/>
            </a:pPr>
            <a:r>
              <a:rPr lang="tr-TR" sz="2000" b="1" dirty="0" smtClean="0"/>
              <a:t>10</a:t>
            </a:r>
            <a:r>
              <a:rPr lang="tr-TR" sz="2000" b="1" dirty="0"/>
              <a:t>. Radyoaktif maddelere ve zararlı ışınlara maruz kalınması ihtimali olan işler,</a:t>
            </a:r>
          </a:p>
          <a:p>
            <a:pPr lvl="1" eaLnBrk="1" hangingPunct="1">
              <a:buFontTx/>
              <a:buNone/>
            </a:pPr>
            <a:r>
              <a:rPr lang="tr-TR" sz="2000" b="1" dirty="0"/>
              <a:t>13. Parça başı ve prim sistemi ile ücret ödenen işler,</a:t>
            </a:r>
          </a:p>
        </p:txBody>
      </p:sp>
      <p:pic>
        <p:nvPicPr>
          <p:cNvPr id="52228" name="3 Resim" descr="calisancocuk.jp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85750" y="1143000"/>
            <a:ext cx="3516313"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Slayt Numarası Yer Tutucusu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2B80C8-2FF4-44BF-A126-5A73463E96BF}" type="slidenum">
              <a:rPr lang="en-CA" smtClean="0"/>
              <a:pPr eaLnBrk="1" hangingPunct="1"/>
              <a:t>114</a:t>
            </a:fld>
            <a:endParaRPr lang="en-CA" smtClean="0"/>
          </a:p>
        </p:txBody>
      </p:sp>
    </p:spTree>
    <p:custDataLst>
      <p:tags r:id="rId1"/>
    </p:custDataLst>
    <p:extLst>
      <p:ext uri="{BB962C8B-B14F-4D97-AF65-F5344CB8AC3E}">
        <p14:creationId xmlns:p14="http://schemas.microsoft.com/office/powerpoint/2010/main" val="797039099"/>
      </p:ext>
    </p:extLst>
  </p:cSld>
  <p:clrMapOvr>
    <a:masterClrMapping/>
  </p:clrMapOvr>
  <p:transition advTm="4300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idx="4294967295"/>
          </p:nvPr>
        </p:nvSpPr>
        <p:spPr>
          <a:xfrm>
            <a:off x="457200" y="274638"/>
            <a:ext cx="8229600" cy="654050"/>
          </a:xfrm>
        </p:spPr>
        <p:txBody>
          <a:bodyPr/>
          <a:lstStyle/>
          <a:p>
            <a:pPr algn="l" eaLnBrk="1" hangingPunct="1"/>
            <a:r>
              <a:rPr lang="tr-TR" sz="2500" b="1" smtClean="0">
                <a:solidFill>
                  <a:srgbClr val="FF0000"/>
                </a:solidFill>
              </a:rPr>
              <a:t>Çocuk İşçilerin Çalıştırılabilecekleri Hafif İşler</a:t>
            </a:r>
          </a:p>
        </p:txBody>
      </p:sp>
      <p:sp>
        <p:nvSpPr>
          <p:cNvPr id="41987" name="2 İçerik Yer Tutucusu"/>
          <p:cNvSpPr>
            <a:spLocks noGrp="1"/>
          </p:cNvSpPr>
          <p:nvPr>
            <p:ph idx="4294967295"/>
          </p:nvPr>
        </p:nvSpPr>
        <p:spPr>
          <a:xfrm>
            <a:off x="3143250" y="1071563"/>
            <a:ext cx="5572125" cy="5054600"/>
          </a:xfrm>
        </p:spPr>
        <p:txBody>
          <a:bodyPr/>
          <a:lstStyle/>
          <a:p>
            <a:pPr eaLnBrk="1" hangingPunct="1">
              <a:buFontTx/>
              <a:buNone/>
            </a:pPr>
            <a:endParaRPr lang="tr-TR" sz="2000" dirty="0" smtClean="0"/>
          </a:p>
          <a:p>
            <a:pPr eaLnBrk="1" hangingPunct="1"/>
            <a:r>
              <a:rPr lang="tr-TR" sz="2000" dirty="0" smtClean="0"/>
              <a:t>3. Esnaf ve sanatkarların yanında satış işleri,</a:t>
            </a:r>
          </a:p>
          <a:p>
            <a:pPr eaLnBrk="1" hangingPunct="1"/>
            <a:r>
              <a:rPr lang="tr-TR" sz="2000" b="1" dirty="0" smtClean="0"/>
              <a:t>4. Büro hizmetlerine yardımcı işler,</a:t>
            </a:r>
          </a:p>
          <a:p>
            <a:pPr eaLnBrk="1" hangingPunct="1"/>
            <a:r>
              <a:rPr lang="tr-TR" sz="2000" dirty="0" smtClean="0"/>
              <a:t>5. Gazete, dergi ya da yazılı matbuatın dağıtımı ve satımı işleri (yük taşıma ve istifleme hariç),</a:t>
            </a:r>
          </a:p>
          <a:p>
            <a:pPr eaLnBrk="1" hangingPunct="1"/>
            <a:r>
              <a:rPr lang="tr-TR" sz="2000" dirty="0" smtClean="0"/>
              <a:t>6. Fırın, pastane, manav, büfe ve içkisiz lokantalarda komi ve satış elemanı olarak yapılan işler,</a:t>
            </a:r>
          </a:p>
          <a:p>
            <a:pPr eaLnBrk="1" hangingPunct="1"/>
            <a:endParaRPr lang="tr-TR" sz="2000" dirty="0" smtClean="0"/>
          </a:p>
          <a:p>
            <a:pPr eaLnBrk="1" hangingPunct="1"/>
            <a:endParaRPr lang="tr-TR" sz="2000" dirty="0" smtClean="0"/>
          </a:p>
        </p:txBody>
      </p:sp>
      <p:pic>
        <p:nvPicPr>
          <p:cNvPr id="41988" name="5 Resim" descr="cucukisci3.jp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14313" y="1214438"/>
            <a:ext cx="28575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ayt Numarası Yer Tutucusu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344F2C-590B-437A-98C8-A2D64F3A1375}" type="slidenum">
              <a:rPr lang="en-CA" smtClean="0">
                <a:solidFill>
                  <a:srgbClr val="000000"/>
                </a:solidFill>
              </a:rPr>
              <a:pPr eaLnBrk="1" hangingPunct="1"/>
              <a:t>115</a:t>
            </a:fld>
            <a:endParaRPr lang="en-CA" smtClean="0">
              <a:solidFill>
                <a:srgbClr val="000000"/>
              </a:solidFill>
            </a:endParaRPr>
          </a:p>
        </p:txBody>
      </p:sp>
    </p:spTree>
    <p:custDataLst>
      <p:tags r:id="rId1"/>
    </p:custDataLst>
    <p:extLst>
      <p:ext uri="{BB962C8B-B14F-4D97-AF65-F5344CB8AC3E}">
        <p14:creationId xmlns:p14="http://schemas.microsoft.com/office/powerpoint/2010/main" val="2910204482"/>
      </p:ext>
    </p:extLst>
  </p:cSld>
  <p:clrMapOvr>
    <a:masterClrMapping/>
  </p:clrMapOvr>
  <p:transition advTm="36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89) Emziren işçiler doğumu izleyen kaç ay boyunca gece çalıştırılmazlar? </a:t>
            </a:r>
          </a:p>
          <a:p>
            <a:pPr algn="l"/>
            <a:r>
              <a:rPr lang="tr-TR" sz="2800" dirty="0">
                <a:solidFill>
                  <a:schemeClr val="tx1"/>
                </a:solidFill>
              </a:rPr>
              <a:t>A) 3 ay 				B) 6 ay </a:t>
            </a:r>
          </a:p>
          <a:p>
            <a:pPr algn="l"/>
            <a:r>
              <a:rPr lang="tr-TR" sz="2800" dirty="0">
                <a:solidFill>
                  <a:schemeClr val="tx1"/>
                </a:solidFill>
              </a:rPr>
              <a:t>C) 12 ay 			</a:t>
            </a:r>
            <a:r>
              <a:rPr lang="tr-TR" sz="2800" dirty="0" smtClean="0">
                <a:solidFill>
                  <a:schemeClr val="tx1"/>
                </a:solidFill>
              </a:rPr>
              <a:t>	D</a:t>
            </a:r>
            <a:r>
              <a:rPr lang="tr-TR" sz="2800" dirty="0">
                <a:solidFill>
                  <a:schemeClr val="tx1"/>
                </a:solidFill>
              </a:rPr>
              <a:t>) 18 ay</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116</a:t>
            </a:fld>
            <a:endParaRPr lang="tr-TR"/>
          </a:p>
        </p:txBody>
      </p:sp>
    </p:spTree>
    <p:extLst>
      <p:ext uri="{BB962C8B-B14F-4D97-AF65-F5344CB8AC3E}">
        <p14:creationId xmlns:p14="http://schemas.microsoft.com/office/powerpoint/2010/main" val="25944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marL="0" indent="0">
              <a:defRPr/>
            </a:pPr>
            <a:r>
              <a:rPr lang="tr-TR" sz="2800" b="1" dirty="0">
                <a:solidFill>
                  <a:srgbClr val="FF0000"/>
                </a:solidFill>
              </a:rPr>
              <a:t>KADIN İŞÇİLERİN GECE POSTALARINDA ÇALIŞTIRILMA</a:t>
            </a:r>
            <a:r>
              <a:rPr lang="tr-TR" sz="2800" dirty="0">
                <a:solidFill>
                  <a:srgbClr val="FF0000"/>
                </a:solidFill>
              </a:rPr>
              <a:t/>
            </a:r>
            <a:br>
              <a:rPr lang="tr-TR" sz="2800" dirty="0">
                <a:solidFill>
                  <a:srgbClr val="FF0000"/>
                </a:solidFill>
              </a:rPr>
            </a:br>
            <a:r>
              <a:rPr lang="tr-TR" sz="2800" b="1" dirty="0">
                <a:solidFill>
                  <a:srgbClr val="FF0000"/>
                </a:solidFill>
              </a:rPr>
              <a:t>KOŞULLARI HAKKINDA YÖNETMELİK</a:t>
            </a:r>
            <a:br>
              <a:rPr lang="tr-TR" sz="2800" b="1" dirty="0">
                <a:solidFill>
                  <a:srgbClr val="FF0000"/>
                </a:solidFill>
              </a:rPr>
            </a:br>
            <a:r>
              <a:rPr lang="tr-TR" sz="2800" b="1" dirty="0">
                <a:solidFill>
                  <a:srgbClr val="FF0000"/>
                </a:solidFill>
              </a:rPr>
              <a:t>24 Temmuz 2013 </a:t>
            </a:r>
          </a:p>
        </p:txBody>
      </p:sp>
      <p:sp>
        <p:nvSpPr>
          <p:cNvPr id="3" name="İçerik Yer Tutucusu 2"/>
          <p:cNvSpPr>
            <a:spLocks noGrp="1"/>
          </p:cNvSpPr>
          <p:nvPr>
            <p:ph idx="1"/>
          </p:nvPr>
        </p:nvSpPr>
        <p:spPr/>
        <p:txBody>
          <a:bodyPr/>
          <a:lstStyle/>
          <a:p>
            <a:pPr marL="0" indent="0">
              <a:buNone/>
            </a:pPr>
            <a:r>
              <a:rPr lang="tr-TR" sz="2800" b="1" dirty="0"/>
              <a:t>Gebelik ve analık durumunda çalıştırılma yasağı</a:t>
            </a:r>
            <a:endParaRPr lang="tr-TR" sz="2800" dirty="0"/>
          </a:p>
          <a:p>
            <a:pPr marL="0" indent="0">
              <a:buNone/>
            </a:pPr>
            <a:r>
              <a:rPr lang="tr-TR" sz="2800" b="1" dirty="0"/>
              <a:t>MADDE 9 –</a:t>
            </a:r>
            <a:r>
              <a:rPr lang="tr-TR" sz="2800" dirty="0"/>
              <a:t> (1) Kadın çalışanlar, gebe olduklarının doktor raporuyla tespitinden itibaren doğuma kadar, emziren kadın çalışanlar ise doğum tarihinden başlamak üzere kendi mevzuatlarındaki hükümler saklı kalmak kaydıyla </a:t>
            </a:r>
            <a:r>
              <a:rPr lang="tr-TR" sz="2800" b="1" u="sng" dirty="0"/>
              <a:t>bir yıl </a:t>
            </a:r>
            <a:r>
              <a:rPr lang="tr-TR" sz="2800" dirty="0"/>
              <a:t>süre ile gece postalarında çalıştırılamazlar</a:t>
            </a:r>
            <a:r>
              <a:rPr lang="tr-TR" sz="2800" dirty="0" smtClean="0"/>
              <a:t>.</a:t>
            </a:r>
          </a:p>
          <a:p>
            <a:pPr marL="0" indent="0">
              <a:buNone/>
            </a:pPr>
            <a:r>
              <a:rPr lang="tr-TR" sz="2800" dirty="0"/>
              <a:t>2) Ancak emziren kadın çalışanlarda bu süre, anne veya çocuğun sağlığı açısından gerekli olduğunun işyerinde görevli işyeri hekiminden alınan raporla belgelenmesi halinde altı ay daha uzatılır.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117</a:t>
            </a:fld>
            <a:endParaRPr lang="tr-TR"/>
          </a:p>
        </p:txBody>
      </p:sp>
    </p:spTree>
    <p:extLst>
      <p:ext uri="{BB962C8B-B14F-4D97-AF65-F5344CB8AC3E}">
        <p14:creationId xmlns:p14="http://schemas.microsoft.com/office/powerpoint/2010/main" val="300924388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90) İşyerlerinde sağlığın geliştirilmesi için yürütülecek faaliyet aşağıdakilerden hangisi olabilir? </a:t>
            </a:r>
          </a:p>
          <a:p>
            <a:pPr algn="l"/>
            <a:r>
              <a:rPr lang="tr-TR" sz="2800" dirty="0">
                <a:solidFill>
                  <a:schemeClr val="tx1"/>
                </a:solidFill>
              </a:rPr>
              <a:t>A)	Yaşam tarzı değişikliği için farkındalığın sağlanması</a:t>
            </a:r>
          </a:p>
          <a:p>
            <a:pPr algn="l"/>
            <a:r>
              <a:rPr lang="tr-TR" sz="2800" dirty="0">
                <a:solidFill>
                  <a:schemeClr val="tx1"/>
                </a:solidFill>
              </a:rPr>
              <a:t>B)	Davranışın değiştirilmesi </a:t>
            </a:r>
          </a:p>
          <a:p>
            <a:pPr algn="l"/>
            <a:r>
              <a:rPr lang="tr-TR" sz="2800" dirty="0">
                <a:solidFill>
                  <a:schemeClr val="tx1"/>
                </a:solidFill>
              </a:rPr>
              <a:t>C)	Sağlıklı davranışları destekleyen çevreler oluşturulması </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118</a:t>
            </a:fld>
            <a:endParaRPr lang="tr-TR"/>
          </a:p>
        </p:txBody>
      </p:sp>
    </p:spTree>
    <p:extLst>
      <p:ext uri="{BB962C8B-B14F-4D97-AF65-F5344CB8AC3E}">
        <p14:creationId xmlns:p14="http://schemas.microsoft.com/office/powerpoint/2010/main" val="388076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91)  Yetersiz ve dengesiz beslenen işçide aşağıdakilerden hangisi olmaz? </a:t>
            </a:r>
          </a:p>
          <a:p>
            <a:pPr algn="l"/>
            <a:r>
              <a:rPr lang="tr-TR" sz="2800" dirty="0">
                <a:solidFill>
                  <a:schemeClr val="tx1"/>
                </a:solidFill>
              </a:rPr>
              <a:t>A)	Çalışma kapasitesinde düşüş</a:t>
            </a:r>
          </a:p>
          <a:p>
            <a:pPr algn="l"/>
            <a:r>
              <a:rPr lang="tr-TR" sz="2800" dirty="0">
                <a:solidFill>
                  <a:schemeClr val="tx1"/>
                </a:solidFill>
              </a:rPr>
              <a:t>B)	Verimlilikte artış</a:t>
            </a:r>
          </a:p>
          <a:p>
            <a:pPr algn="l"/>
            <a:r>
              <a:rPr lang="tr-TR" sz="2800" dirty="0">
                <a:solidFill>
                  <a:schemeClr val="tx1"/>
                </a:solidFill>
              </a:rPr>
              <a:t>C)	Hastalıklara karşı dirençte azalma</a:t>
            </a:r>
          </a:p>
          <a:p>
            <a:pPr algn="l"/>
            <a:r>
              <a:rPr lang="tr-TR" sz="2800" dirty="0">
                <a:solidFill>
                  <a:schemeClr val="tx1"/>
                </a:solidFill>
              </a:rPr>
              <a:t>D)	İş kazası olasılığının artması </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119</a:t>
            </a:fld>
            <a:endParaRPr lang="tr-TR"/>
          </a:p>
        </p:txBody>
      </p:sp>
    </p:spTree>
    <p:extLst>
      <p:ext uri="{BB962C8B-B14F-4D97-AF65-F5344CB8AC3E}">
        <p14:creationId xmlns:p14="http://schemas.microsoft.com/office/powerpoint/2010/main" val="245920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8) Çalıştırma yaşı ile ilgili olarak aşağıdakilerden hangisi söylenemez? </a:t>
            </a:r>
          </a:p>
          <a:p>
            <a:pPr algn="l"/>
            <a:r>
              <a:rPr lang="tr-TR" sz="2800" dirty="0">
                <a:solidFill>
                  <a:schemeClr val="tx1"/>
                </a:solidFill>
              </a:rPr>
              <a:t>A)	15 yaşında bir kişi çalıştırılabilir</a:t>
            </a:r>
          </a:p>
          <a:p>
            <a:pPr algn="l"/>
            <a:r>
              <a:rPr lang="tr-TR" sz="2800" dirty="0">
                <a:solidFill>
                  <a:schemeClr val="tx1"/>
                </a:solidFill>
              </a:rPr>
              <a:t>B)	15 Yaşını doldurmuş bir kişi çalıştırılabilir</a:t>
            </a:r>
          </a:p>
          <a:p>
            <a:pPr algn="l"/>
            <a:r>
              <a:rPr lang="tr-TR" sz="2800" dirty="0">
                <a:solidFill>
                  <a:schemeClr val="tx1"/>
                </a:solidFill>
              </a:rPr>
              <a:t>C)	14 yaşını doldurmuş ilköğretimi tamamlamış kişiler ilgili yönetmelikte tanımlanmış hafif işlerde çalıştırılabilir.</a:t>
            </a:r>
          </a:p>
          <a:p>
            <a:pPr algn="l"/>
            <a:r>
              <a:rPr lang="tr-TR" sz="2800" dirty="0">
                <a:solidFill>
                  <a:schemeClr val="tx1"/>
                </a:solidFill>
              </a:rPr>
              <a:t>D)	Temel eğitimi tamamlamış ve okula gitmeyen çocukların çalışma saatleri günde yedi ve haftada otuz beş saatten fazla olamaz.</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a:t>
            </a:fld>
            <a:endParaRPr lang="tr-TR"/>
          </a:p>
        </p:txBody>
      </p:sp>
    </p:spTree>
    <p:extLst>
      <p:ext uri="{BB962C8B-B14F-4D97-AF65-F5344CB8AC3E}">
        <p14:creationId xmlns:p14="http://schemas.microsoft.com/office/powerpoint/2010/main" val="88857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92) Aşağıdakilerden hangisi işyerinde düzenlenmesi gereken “Yıllık Eğitim Programı” </a:t>
            </a:r>
            <a:r>
              <a:rPr lang="tr-TR" sz="2800" dirty="0" err="1">
                <a:solidFill>
                  <a:schemeClr val="tx1"/>
                </a:solidFill>
              </a:rPr>
              <a:t>nın</a:t>
            </a:r>
            <a:r>
              <a:rPr lang="tr-TR" sz="2800" dirty="0">
                <a:solidFill>
                  <a:schemeClr val="tx1"/>
                </a:solidFill>
              </a:rPr>
              <a:t> amaçlarından biri değildir? </a:t>
            </a:r>
          </a:p>
          <a:p>
            <a:pPr algn="l"/>
            <a:r>
              <a:rPr lang="tr-TR" sz="2800" dirty="0">
                <a:solidFill>
                  <a:schemeClr val="tx1"/>
                </a:solidFill>
              </a:rPr>
              <a:t>A)	Yıl içinde eğitim ihtiyaçlarını karşılamak </a:t>
            </a:r>
          </a:p>
          <a:p>
            <a:pPr algn="l"/>
            <a:r>
              <a:rPr lang="tr-TR" sz="2800" dirty="0">
                <a:solidFill>
                  <a:schemeClr val="tx1"/>
                </a:solidFill>
              </a:rPr>
              <a:t>B)	Eğitimlerin hedefi, konusu, süresi, amacı ve tarihlerini belirlemek</a:t>
            </a:r>
          </a:p>
          <a:p>
            <a:pPr algn="l"/>
            <a:r>
              <a:rPr lang="tr-TR" sz="2800" dirty="0">
                <a:solidFill>
                  <a:schemeClr val="tx1"/>
                </a:solidFill>
              </a:rPr>
              <a:t>C)	Eğitim verecek kişileri belirlemek</a:t>
            </a:r>
          </a:p>
          <a:p>
            <a:pPr algn="l"/>
            <a:r>
              <a:rPr lang="tr-TR" sz="2800" dirty="0">
                <a:solidFill>
                  <a:schemeClr val="tx1"/>
                </a:solidFill>
              </a:rPr>
              <a:t>D)	İşverene eğitimin maliyeti hakkında bilgi sunmak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120</a:t>
            </a:fld>
            <a:endParaRPr lang="tr-TR"/>
          </a:p>
        </p:txBody>
      </p:sp>
    </p:spTree>
    <p:extLst>
      <p:ext uri="{BB962C8B-B14F-4D97-AF65-F5344CB8AC3E}">
        <p14:creationId xmlns:p14="http://schemas.microsoft.com/office/powerpoint/2010/main" val="2556327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93) İSG eğitimlerinin hangi aralıklarla yenilenmesi gerektiği konusunda aşağıdakilerden hangisi doğrudur? </a:t>
            </a:r>
          </a:p>
          <a:p>
            <a:pPr algn="l"/>
            <a:r>
              <a:rPr lang="tr-TR" sz="2800" dirty="0">
                <a:solidFill>
                  <a:schemeClr val="tx1"/>
                </a:solidFill>
              </a:rPr>
              <a:t>A)	3 ayda bir</a:t>
            </a:r>
          </a:p>
          <a:p>
            <a:pPr algn="l"/>
            <a:r>
              <a:rPr lang="tr-TR" sz="2800" dirty="0">
                <a:solidFill>
                  <a:schemeClr val="tx1"/>
                </a:solidFill>
              </a:rPr>
              <a:t>B)	Çalışma yeri değişikliğinde</a:t>
            </a:r>
          </a:p>
          <a:p>
            <a:pPr algn="l"/>
            <a:r>
              <a:rPr lang="tr-TR" sz="2800" dirty="0">
                <a:solidFill>
                  <a:schemeClr val="tx1"/>
                </a:solidFill>
              </a:rPr>
              <a:t>C)	6 ayda bir</a:t>
            </a:r>
          </a:p>
          <a:p>
            <a:pPr algn="l"/>
            <a:r>
              <a:rPr lang="tr-TR" sz="2800" dirty="0">
                <a:solidFill>
                  <a:schemeClr val="tx1"/>
                </a:solidFill>
              </a:rPr>
              <a:t>D)	Yılda bir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121</a:t>
            </a:fld>
            <a:endParaRPr lang="tr-TR"/>
          </a:p>
        </p:txBody>
      </p:sp>
    </p:spTree>
    <p:extLst>
      <p:ext uri="{BB962C8B-B14F-4D97-AF65-F5344CB8AC3E}">
        <p14:creationId xmlns:p14="http://schemas.microsoft.com/office/powerpoint/2010/main" val="415063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t>ÇALIŞANLARIN İŞ SAĞLIĞI VE GÜVENLİĞİ EĞİTİMLERİNİN</a:t>
            </a:r>
            <a:r>
              <a:rPr lang="tr-TR" sz="2400" dirty="0"/>
              <a:t/>
            </a:r>
            <a:br>
              <a:rPr lang="tr-TR" sz="2400" dirty="0"/>
            </a:br>
            <a:r>
              <a:rPr lang="tr-TR" sz="2400" b="1" dirty="0"/>
              <a:t>USUL VE ESASLARI HAKKINDA YÖNETMELİK</a:t>
            </a:r>
            <a:r>
              <a:rPr lang="tr-TR" sz="2400" dirty="0"/>
              <a:t/>
            </a:r>
            <a:br>
              <a:rPr lang="tr-TR" sz="2400" dirty="0"/>
            </a:br>
            <a:r>
              <a:rPr lang="tr-TR" sz="2400" b="1" dirty="0" smtClean="0"/>
              <a:t>15.05.2013/28648 </a:t>
            </a:r>
            <a:r>
              <a:rPr lang="tr-TR" sz="2400" b="1" dirty="0"/>
              <a:t>Resmi Gazete </a:t>
            </a:r>
            <a:endParaRPr lang="tr-TR" sz="2400" dirty="0"/>
          </a:p>
        </p:txBody>
      </p:sp>
      <p:sp>
        <p:nvSpPr>
          <p:cNvPr id="3" name="İçerik Yer Tutucusu 2"/>
          <p:cNvSpPr>
            <a:spLocks noGrp="1"/>
          </p:cNvSpPr>
          <p:nvPr>
            <p:ph idx="1"/>
          </p:nvPr>
        </p:nvSpPr>
        <p:spPr/>
        <p:txBody>
          <a:bodyPr/>
          <a:lstStyle/>
          <a:p>
            <a:pPr marL="0" indent="0">
              <a:buNone/>
            </a:pPr>
            <a:r>
              <a:rPr lang="tr-TR" b="1" dirty="0"/>
              <a:t>İş sağlığı ve güvenliği </a:t>
            </a:r>
            <a:r>
              <a:rPr lang="tr-TR" b="1" dirty="0" smtClean="0"/>
              <a:t>eğitimleri - MADDE </a:t>
            </a:r>
            <a:r>
              <a:rPr lang="tr-TR" b="1" dirty="0"/>
              <a:t>6 </a:t>
            </a:r>
            <a:endParaRPr lang="tr-TR" b="1" dirty="0" smtClean="0"/>
          </a:p>
          <a:p>
            <a:pPr marL="0" indent="0">
              <a:buNone/>
            </a:pPr>
            <a:r>
              <a:rPr lang="tr-TR" sz="2400" dirty="0" smtClean="0"/>
              <a:t>(</a:t>
            </a:r>
            <a:r>
              <a:rPr lang="tr-TR" sz="2400" dirty="0"/>
              <a:t>1) İşveren, çalışanlarına asgari Ek-1’de belirtilen konuları içerecek şekilde iş sağlığı ve güvenliği eğitimlerinin verilmesini sağlar.</a:t>
            </a:r>
          </a:p>
          <a:p>
            <a:pPr marL="0" indent="0">
              <a:buNone/>
            </a:pPr>
            <a:r>
              <a:rPr lang="tr-TR" sz="2400" dirty="0"/>
              <a:t>(2) İşveren, çalışan fiilen </a:t>
            </a:r>
            <a:r>
              <a:rPr lang="tr-TR" sz="2400" b="1" dirty="0"/>
              <a:t>çalışmaya başlamadan önce</a:t>
            </a:r>
            <a:r>
              <a:rPr lang="tr-TR" sz="2400" dirty="0"/>
              <a:t>, çalışanın yapacağı iş ve işyerine özgü riskler ile korunma tedbirlerini içeren konularda öncelikli olarak eğitilmesini sağlar.</a:t>
            </a:r>
          </a:p>
          <a:p>
            <a:pPr marL="0" indent="0">
              <a:buNone/>
            </a:pPr>
            <a:r>
              <a:rPr lang="tr-TR" sz="2400" dirty="0"/>
              <a:t>(3) </a:t>
            </a:r>
            <a:r>
              <a:rPr lang="tr-TR" sz="2400" b="1" dirty="0"/>
              <a:t>Çalışma yeri veya iş değişikliği</a:t>
            </a:r>
            <a:r>
              <a:rPr lang="tr-TR" sz="2400" dirty="0"/>
              <a:t>, iş ekipmanının değişmesi, yeni teknoloji uygulanması gibi durumlar nedeniyle ortaya çıkacak risklerle ilgili eğitimler ayrıca verilir.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122</a:t>
            </a:fld>
            <a:endParaRPr lang="tr-TR"/>
          </a:p>
        </p:txBody>
      </p:sp>
    </p:spTree>
    <p:extLst>
      <p:ext uri="{BB962C8B-B14F-4D97-AF65-F5344CB8AC3E}">
        <p14:creationId xmlns:p14="http://schemas.microsoft.com/office/powerpoint/2010/main" val="23879841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4886003"/>
          </a:xfrm>
        </p:spPr>
        <p:txBody>
          <a:bodyPr/>
          <a:lstStyle/>
          <a:p>
            <a:pPr marL="0" indent="0">
              <a:buNone/>
            </a:pPr>
            <a:r>
              <a:rPr lang="tr-TR" dirty="0" smtClean="0"/>
              <a:t>(</a:t>
            </a:r>
            <a:r>
              <a:rPr lang="tr-TR" dirty="0"/>
              <a:t>4) Birinci fıkraya göre verilen eğitimler, değişen ve ortaya çıkan yeni riskler de dikkate alınarak aşağıda belirtilen düzenli aralıklarla tekrarlanır:</a:t>
            </a:r>
          </a:p>
          <a:p>
            <a:pPr marL="0" indent="0">
              <a:buNone/>
            </a:pPr>
            <a:r>
              <a:rPr lang="tr-TR" dirty="0"/>
              <a:t>a) Çok tehlikeli sınıfta yer alan işyerlerinde yılda en az bir defa.</a:t>
            </a:r>
          </a:p>
          <a:p>
            <a:pPr marL="0" indent="0">
              <a:buNone/>
            </a:pPr>
            <a:r>
              <a:rPr lang="tr-TR" dirty="0"/>
              <a:t>b) Tehlikeli sınıfta yer alan işyerlerinde iki yılda en az bir defa.</a:t>
            </a:r>
          </a:p>
          <a:p>
            <a:pPr marL="0" indent="0">
              <a:buNone/>
            </a:pPr>
            <a:r>
              <a:rPr lang="tr-TR" dirty="0"/>
              <a:t>c) Az tehlikeli sınıfta yer alan işyerlerinde üç yılda en az bir defa.</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123</a:t>
            </a:fld>
            <a:endParaRPr lang="tr-TR"/>
          </a:p>
        </p:txBody>
      </p:sp>
    </p:spTree>
    <p:extLst>
      <p:ext uri="{BB962C8B-B14F-4D97-AF65-F5344CB8AC3E}">
        <p14:creationId xmlns:p14="http://schemas.microsoft.com/office/powerpoint/2010/main" val="364414889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(5) </a:t>
            </a:r>
            <a:r>
              <a:rPr lang="tr-TR" b="1" dirty="0"/>
              <a:t>İş kazası geçiren veya meslek hastalığına yakalanan çalışana işe dönüşünde </a:t>
            </a:r>
            <a:r>
              <a:rPr lang="tr-TR" dirty="0"/>
              <a:t>çalışmaya başlamadan önce, kazanın veya meslek hastalığının sebepleri, korunma yolları ve güvenli çalışma yöntemleri ile ilgili ilave eğitim verilir.</a:t>
            </a:r>
          </a:p>
          <a:p>
            <a:pPr marL="0" indent="0">
              <a:buNone/>
            </a:pPr>
            <a:r>
              <a:rPr lang="tr-TR" dirty="0"/>
              <a:t>(6) Herhangi bir sebeple </a:t>
            </a:r>
            <a:r>
              <a:rPr lang="tr-TR" b="1" dirty="0"/>
              <a:t>altı aydan fazla süreyle işten uzak kalanlara, t</a:t>
            </a:r>
            <a:r>
              <a:rPr lang="tr-TR" dirty="0"/>
              <a:t>ekrar işe başlatılmadan önce bilgi yenileme eğitimi verilir.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124</a:t>
            </a:fld>
            <a:endParaRPr lang="tr-TR"/>
          </a:p>
        </p:txBody>
      </p:sp>
    </p:spTree>
    <p:extLst>
      <p:ext uri="{BB962C8B-B14F-4D97-AF65-F5344CB8AC3E}">
        <p14:creationId xmlns:p14="http://schemas.microsoft.com/office/powerpoint/2010/main" val="3820514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94) Eğitimin akışı içinde asıl etkiyi oluşturacak olan mesaj en sonda verilmelidir. Aşağıdakilerden hangisi mesajın sonda verilme sebebi olabilir? </a:t>
            </a:r>
          </a:p>
          <a:p>
            <a:pPr algn="l"/>
            <a:r>
              <a:rPr lang="tr-TR" sz="2800" dirty="0">
                <a:solidFill>
                  <a:schemeClr val="tx1"/>
                </a:solidFill>
              </a:rPr>
              <a:t>A)	İçeriği güzelleştirme</a:t>
            </a:r>
          </a:p>
          <a:p>
            <a:pPr algn="l"/>
            <a:r>
              <a:rPr lang="tr-TR" sz="2800" dirty="0">
                <a:solidFill>
                  <a:schemeClr val="tx1"/>
                </a:solidFill>
              </a:rPr>
              <a:t>B)	Dinleyicilerle iyi iletişim</a:t>
            </a:r>
          </a:p>
          <a:p>
            <a:pPr algn="l"/>
            <a:r>
              <a:rPr lang="tr-TR" sz="2800" dirty="0">
                <a:solidFill>
                  <a:schemeClr val="tx1"/>
                </a:solidFill>
              </a:rPr>
              <a:t>C)	İlgiyi toplama</a:t>
            </a:r>
          </a:p>
          <a:p>
            <a:pPr algn="l"/>
            <a:r>
              <a:rPr lang="tr-TR" sz="2800" dirty="0">
                <a:solidFill>
                  <a:schemeClr val="tx1"/>
                </a:solidFill>
              </a:rPr>
              <a:t>D)	Eğitimin dinleyiciler üzerinde yaratacağı etkiyi artırabilme</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125</a:t>
            </a:fld>
            <a:endParaRPr lang="tr-TR"/>
          </a:p>
        </p:txBody>
      </p:sp>
    </p:spTree>
    <p:extLst>
      <p:ext uri="{BB962C8B-B14F-4D97-AF65-F5344CB8AC3E}">
        <p14:creationId xmlns:p14="http://schemas.microsoft.com/office/powerpoint/2010/main" val="1501814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95) Aşağıdakilerden hangisi epidemiyolojinin amaçları arasında değildir?</a:t>
            </a:r>
          </a:p>
          <a:p>
            <a:pPr algn="l"/>
            <a:r>
              <a:rPr lang="tr-TR" sz="2800" dirty="0">
                <a:solidFill>
                  <a:schemeClr val="tx1"/>
                </a:solidFill>
              </a:rPr>
              <a:t>A)	Hastalıkları tedavi etmek </a:t>
            </a:r>
          </a:p>
          <a:p>
            <a:pPr algn="l"/>
            <a:r>
              <a:rPr lang="tr-TR" sz="2800" dirty="0">
                <a:solidFill>
                  <a:schemeClr val="tx1"/>
                </a:solidFill>
              </a:rPr>
              <a:t>B)	Hastalıkları önlemek</a:t>
            </a:r>
          </a:p>
          <a:p>
            <a:pPr algn="l"/>
            <a:r>
              <a:rPr lang="tr-TR" sz="2800" dirty="0">
                <a:solidFill>
                  <a:schemeClr val="tx1"/>
                </a:solidFill>
              </a:rPr>
              <a:t>C)	Toplumun sağlık gereksinimlerini saptamak</a:t>
            </a:r>
          </a:p>
          <a:p>
            <a:pPr algn="l"/>
            <a:r>
              <a:rPr lang="tr-TR" sz="2800" dirty="0">
                <a:solidFill>
                  <a:schemeClr val="tx1"/>
                </a:solidFill>
              </a:rPr>
              <a:t>D)	Hastalıkların nedenlerini araştırmak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126</a:t>
            </a:fld>
            <a:endParaRPr lang="tr-TR"/>
          </a:p>
        </p:txBody>
      </p:sp>
    </p:spTree>
    <p:extLst>
      <p:ext uri="{BB962C8B-B14F-4D97-AF65-F5344CB8AC3E}">
        <p14:creationId xmlns:p14="http://schemas.microsoft.com/office/powerpoint/2010/main" val="2557018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96) İşyerinde imalat sürecine yeni eklenen bir </a:t>
            </a:r>
            <a:r>
              <a:rPr lang="tr-TR" sz="2400" dirty="0" err="1">
                <a:solidFill>
                  <a:schemeClr val="tx1"/>
                </a:solidFill>
              </a:rPr>
              <a:t>solventin</a:t>
            </a:r>
            <a:r>
              <a:rPr lang="tr-TR" sz="2400" dirty="0">
                <a:solidFill>
                  <a:schemeClr val="tx1"/>
                </a:solidFill>
              </a:rPr>
              <a:t> uzun dönemde tüm çalışanlarda kan düzeylerini ve karaciğer, böbrek fonksiyonlarına olabilecek etkilerini düzenli olarak izleyerek, hastalığa yol açıp açmadığını belirlemek isteyen işyeri hekimi ne türden bir epidemiyolojik araştırma planlamış olur?</a:t>
            </a:r>
          </a:p>
          <a:p>
            <a:pPr algn="l"/>
            <a:r>
              <a:rPr lang="tr-TR" sz="2400" dirty="0">
                <a:solidFill>
                  <a:schemeClr val="tx1"/>
                </a:solidFill>
              </a:rPr>
              <a:t>A)	</a:t>
            </a:r>
            <a:r>
              <a:rPr lang="tr-TR" sz="2400" dirty="0" err="1">
                <a:solidFill>
                  <a:schemeClr val="tx1"/>
                </a:solidFill>
              </a:rPr>
              <a:t>Kohort</a:t>
            </a:r>
            <a:r>
              <a:rPr lang="tr-TR" sz="2400" dirty="0">
                <a:solidFill>
                  <a:schemeClr val="tx1"/>
                </a:solidFill>
              </a:rPr>
              <a:t> 			</a:t>
            </a:r>
          </a:p>
          <a:p>
            <a:pPr algn="l"/>
            <a:r>
              <a:rPr lang="tr-TR" sz="2400" dirty="0">
                <a:solidFill>
                  <a:schemeClr val="tx1"/>
                </a:solidFill>
              </a:rPr>
              <a:t>B)	Vaka Kontrol </a:t>
            </a:r>
          </a:p>
          <a:p>
            <a:pPr algn="l"/>
            <a:r>
              <a:rPr lang="tr-TR" sz="2400" dirty="0">
                <a:solidFill>
                  <a:schemeClr val="tx1"/>
                </a:solidFill>
              </a:rPr>
              <a:t>C)	</a:t>
            </a:r>
            <a:r>
              <a:rPr lang="tr-TR" sz="2400" dirty="0" err="1">
                <a:solidFill>
                  <a:schemeClr val="tx1"/>
                </a:solidFill>
              </a:rPr>
              <a:t>Kesitsel</a:t>
            </a:r>
            <a:r>
              <a:rPr lang="tr-TR" sz="2400" dirty="0">
                <a:solidFill>
                  <a:schemeClr val="tx1"/>
                </a:solidFill>
              </a:rPr>
              <a:t> araştırma		</a:t>
            </a:r>
          </a:p>
          <a:p>
            <a:pPr algn="l"/>
            <a:r>
              <a:rPr lang="tr-TR" sz="2400" dirty="0">
                <a:solidFill>
                  <a:schemeClr val="tx1"/>
                </a:solidFill>
              </a:rPr>
              <a:t>D)	Müdahale araştırması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127</a:t>
            </a:fld>
            <a:endParaRPr lang="tr-TR"/>
          </a:p>
        </p:txBody>
      </p:sp>
    </p:spTree>
    <p:extLst>
      <p:ext uri="{BB962C8B-B14F-4D97-AF65-F5344CB8AC3E}">
        <p14:creationId xmlns:p14="http://schemas.microsoft.com/office/powerpoint/2010/main" val="1381610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97) Bir işyeri hekimi yeni göreve başladığı işyerinde imalatta kullanılan asbestin zararlı etkilerini belirlemek için solunum fonksiyon testleri yaptırmıştır. Ortalama 200 işçinin çalıştığı işyerinde 15 işçinin Zorlu </a:t>
            </a:r>
            <a:r>
              <a:rPr lang="tr-TR" sz="2400" dirty="0" err="1">
                <a:solidFill>
                  <a:schemeClr val="tx1"/>
                </a:solidFill>
              </a:rPr>
              <a:t>Vital</a:t>
            </a:r>
            <a:r>
              <a:rPr lang="tr-TR" sz="2400" dirty="0">
                <a:solidFill>
                  <a:schemeClr val="tx1"/>
                </a:solidFill>
              </a:rPr>
              <a:t> Kapasitesinin beklenen değerlerinin % 80 ve altında olduğunu gözlemiş ve meslek hastalığı tanısı için bir eğitim araştırma hastanesine göndermiştir. İşçilerin 5’ine </a:t>
            </a:r>
            <a:r>
              <a:rPr lang="tr-TR" sz="2400" dirty="0" err="1">
                <a:solidFill>
                  <a:schemeClr val="tx1"/>
                </a:solidFill>
              </a:rPr>
              <a:t>asbestoz</a:t>
            </a:r>
            <a:r>
              <a:rPr lang="tr-TR" sz="2400" dirty="0">
                <a:solidFill>
                  <a:schemeClr val="tx1"/>
                </a:solidFill>
              </a:rPr>
              <a:t> tanısı konmuş ise bu işyerinde </a:t>
            </a:r>
            <a:r>
              <a:rPr lang="tr-TR" sz="2400" dirty="0" err="1">
                <a:solidFill>
                  <a:schemeClr val="tx1"/>
                </a:solidFill>
              </a:rPr>
              <a:t>asbestoz</a:t>
            </a:r>
            <a:r>
              <a:rPr lang="tr-TR" sz="2400" dirty="0">
                <a:solidFill>
                  <a:schemeClr val="tx1"/>
                </a:solidFill>
              </a:rPr>
              <a:t> için Genel </a:t>
            </a:r>
            <a:r>
              <a:rPr lang="tr-TR" sz="2400" dirty="0" err="1">
                <a:solidFill>
                  <a:schemeClr val="tx1"/>
                </a:solidFill>
              </a:rPr>
              <a:t>İnsidans</a:t>
            </a:r>
            <a:r>
              <a:rPr lang="tr-TR" sz="2400" dirty="0">
                <a:solidFill>
                  <a:schemeClr val="tx1"/>
                </a:solidFill>
              </a:rPr>
              <a:t> Hızı kaç olur?</a:t>
            </a:r>
          </a:p>
          <a:p>
            <a:pPr algn="l"/>
            <a:r>
              <a:rPr lang="tr-TR" sz="2400" dirty="0">
                <a:solidFill>
                  <a:schemeClr val="tx1"/>
                </a:solidFill>
              </a:rPr>
              <a:t>A) Binde 75			B) Binde 50</a:t>
            </a:r>
          </a:p>
          <a:p>
            <a:pPr algn="l"/>
            <a:r>
              <a:rPr lang="tr-TR" sz="2400" dirty="0">
                <a:solidFill>
                  <a:schemeClr val="tx1"/>
                </a:solidFill>
              </a:rPr>
              <a:t>C) Binde 25			D) Binde 100</a:t>
            </a:r>
          </a:p>
          <a:p>
            <a:pPr algn="l"/>
            <a:endParaRPr lang="tr-TR" sz="24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128</a:t>
            </a:fld>
            <a:endParaRPr lang="tr-TR"/>
          </a:p>
        </p:txBody>
      </p:sp>
    </p:spTree>
    <p:extLst>
      <p:ext uri="{BB962C8B-B14F-4D97-AF65-F5344CB8AC3E}">
        <p14:creationId xmlns:p14="http://schemas.microsoft.com/office/powerpoint/2010/main" val="337292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98) Bir işyerine ait  kayıt, belge ve raporların önemi aşağıdakilerden hangisidir? </a:t>
            </a:r>
          </a:p>
          <a:p>
            <a:pPr algn="l"/>
            <a:r>
              <a:rPr lang="tr-TR" sz="2800" dirty="0">
                <a:solidFill>
                  <a:schemeClr val="tx1"/>
                </a:solidFill>
              </a:rPr>
              <a:t>I-	İşyerlerinin sorunlarının saptanması </a:t>
            </a:r>
          </a:p>
          <a:p>
            <a:pPr algn="l"/>
            <a:r>
              <a:rPr lang="tr-TR" sz="2800" dirty="0">
                <a:solidFill>
                  <a:schemeClr val="tx1"/>
                </a:solidFill>
              </a:rPr>
              <a:t>II-	Ülke genelinde iş kolu veya sektör bazında değerlendirilmesine olanak sağlaması</a:t>
            </a:r>
          </a:p>
          <a:p>
            <a:pPr algn="l"/>
            <a:r>
              <a:rPr lang="tr-TR" sz="2800" dirty="0">
                <a:solidFill>
                  <a:schemeClr val="tx1"/>
                </a:solidFill>
              </a:rPr>
              <a:t>III-	Teftişe yetkili iş müfettişine, işyerinin mevzuata ne ölçüde uyduğunun saptanmasında kolaylık sağlaması</a:t>
            </a:r>
          </a:p>
          <a:p>
            <a:pPr algn="l"/>
            <a:r>
              <a:rPr lang="tr-TR" sz="2800" dirty="0">
                <a:solidFill>
                  <a:schemeClr val="tx1"/>
                </a:solidFill>
              </a:rPr>
              <a:t>A) I ve II		 	</a:t>
            </a:r>
            <a:r>
              <a:rPr lang="tr-TR" sz="2800" dirty="0" smtClean="0">
                <a:solidFill>
                  <a:schemeClr val="tx1"/>
                </a:solidFill>
              </a:rPr>
              <a:t>	B</a:t>
            </a:r>
            <a:r>
              <a:rPr lang="tr-TR" sz="2800" dirty="0">
                <a:solidFill>
                  <a:schemeClr val="tx1"/>
                </a:solidFill>
              </a:rPr>
              <a:t>) II ve III </a:t>
            </a:r>
          </a:p>
          <a:p>
            <a:pPr algn="l"/>
            <a:r>
              <a:rPr lang="tr-TR" sz="2800" dirty="0">
                <a:solidFill>
                  <a:schemeClr val="tx1"/>
                </a:solidFill>
              </a:rPr>
              <a:t>C) Yalnızca III			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129</a:t>
            </a:fld>
            <a:endParaRPr lang="tr-TR"/>
          </a:p>
        </p:txBody>
      </p:sp>
    </p:spTree>
    <p:extLst>
      <p:ext uri="{BB962C8B-B14F-4D97-AF65-F5344CB8AC3E}">
        <p14:creationId xmlns:p14="http://schemas.microsoft.com/office/powerpoint/2010/main" val="76974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4857 Sayılı İş Yasası</a:t>
            </a:r>
            <a:endParaRPr lang="tr-TR" dirty="0"/>
          </a:p>
        </p:txBody>
      </p:sp>
      <p:sp>
        <p:nvSpPr>
          <p:cNvPr id="3" name="İçerik Yer Tutucusu 2"/>
          <p:cNvSpPr>
            <a:spLocks noGrp="1"/>
          </p:cNvSpPr>
          <p:nvPr>
            <p:ph idx="1"/>
          </p:nvPr>
        </p:nvSpPr>
        <p:spPr/>
        <p:txBody>
          <a:bodyPr/>
          <a:lstStyle/>
          <a:p>
            <a:pPr marL="0" indent="0">
              <a:buNone/>
            </a:pPr>
            <a:r>
              <a:rPr lang="tr-TR" i="1" dirty="0"/>
              <a:t>Çalıştırma yaşı ve çocukları çalıştırma yasağı </a:t>
            </a:r>
            <a:endParaRPr lang="tr-TR" dirty="0"/>
          </a:p>
          <a:p>
            <a:pPr marL="0" indent="0">
              <a:buNone/>
            </a:pPr>
            <a:r>
              <a:rPr lang="tr-TR" sz="2800" b="1" dirty="0"/>
              <a:t>Madde 71 - </a:t>
            </a:r>
            <a:r>
              <a:rPr lang="tr-TR" sz="2800" dirty="0" err="1"/>
              <a:t>Onbeş</a:t>
            </a:r>
            <a:r>
              <a:rPr lang="tr-TR" sz="2800" dirty="0"/>
              <a:t> yaşını doldurmamış çocukların çalıştırılması yasaktır. Ancak, </a:t>
            </a:r>
            <a:r>
              <a:rPr lang="tr-TR" sz="2800" dirty="0" err="1"/>
              <a:t>ondört</a:t>
            </a:r>
            <a:r>
              <a:rPr lang="tr-TR" sz="2800" dirty="0"/>
              <a:t> yaşını doldurmuş ve ilköğretimi tamamlamış olan çocuklar, bedensel, zihinsel ve ahlaki gelişmelerine ve eğitime devam edenlerin okullarına devamına engel olmayacak hafif işlerde çalıştırılabilirler. </a:t>
            </a:r>
            <a:endParaRPr lang="tr-TR" sz="2800" dirty="0" smtClean="0"/>
          </a:p>
          <a:p>
            <a:pPr marL="0" indent="0">
              <a:buNone/>
            </a:pPr>
            <a:r>
              <a:rPr lang="tr-TR" sz="2800" dirty="0" smtClean="0"/>
              <a:t>Temel </a:t>
            </a:r>
            <a:r>
              <a:rPr lang="tr-TR" sz="2800" dirty="0"/>
              <a:t>eğitimi tamamlamış ve okula gitmeyen çocukların çalışma saatleri günde yedi ve haftada </a:t>
            </a:r>
            <a:r>
              <a:rPr lang="tr-TR" sz="2800" dirty="0" err="1"/>
              <a:t>otuzbeş</a:t>
            </a:r>
            <a:r>
              <a:rPr lang="tr-TR" sz="2800" dirty="0"/>
              <a:t> saatten fazla olamaz. </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13</a:t>
            </a:fld>
            <a:endParaRPr lang="tr-TR"/>
          </a:p>
        </p:txBody>
      </p:sp>
    </p:spTree>
    <p:extLst>
      <p:ext uri="{BB962C8B-B14F-4D97-AF65-F5344CB8AC3E}">
        <p14:creationId xmlns:p14="http://schemas.microsoft.com/office/powerpoint/2010/main" val="428439585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99)  İmalatta kullanılan madde türü açısından aşağıdaki işyerlerinden hangisinde işçilerin sağlık ve gözetimine ait bütün kayıtların 40 yıl saklanması zorunlu değildir?</a:t>
            </a:r>
          </a:p>
          <a:p>
            <a:pPr algn="l"/>
            <a:r>
              <a:rPr lang="tr-TR" sz="2800" dirty="0">
                <a:solidFill>
                  <a:schemeClr val="tx1"/>
                </a:solidFill>
              </a:rPr>
              <a:t>A)	Kanserojen/mutajen maddelerle çalışılan işler</a:t>
            </a:r>
          </a:p>
          <a:p>
            <a:pPr algn="l"/>
            <a:r>
              <a:rPr lang="tr-TR" sz="2800" dirty="0">
                <a:solidFill>
                  <a:schemeClr val="tx1"/>
                </a:solidFill>
              </a:rPr>
              <a:t>B)	Asbestle çalışılan işler </a:t>
            </a:r>
          </a:p>
          <a:p>
            <a:pPr algn="l"/>
            <a:r>
              <a:rPr lang="tr-TR" sz="2800" dirty="0">
                <a:solidFill>
                  <a:schemeClr val="tx1"/>
                </a:solidFill>
              </a:rPr>
              <a:t>C)	Biyolojik risk etkenleriyle çalışılan tüm işler </a:t>
            </a:r>
          </a:p>
          <a:p>
            <a:pPr algn="l"/>
            <a:r>
              <a:rPr lang="tr-TR" sz="2800" dirty="0">
                <a:solidFill>
                  <a:schemeClr val="tx1"/>
                </a:solidFill>
              </a:rPr>
              <a:t>D)	Uzun kuluçka dönemli enfeksiyonlara sebep olan biyolojik etkenlerle çalışılan işler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130</a:t>
            </a:fld>
            <a:endParaRPr lang="tr-TR"/>
          </a:p>
        </p:txBody>
      </p:sp>
    </p:spTree>
    <p:extLst>
      <p:ext uri="{BB962C8B-B14F-4D97-AF65-F5344CB8AC3E}">
        <p14:creationId xmlns:p14="http://schemas.microsoft.com/office/powerpoint/2010/main" val="1755624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
            </a:r>
            <a:br>
              <a:rPr lang="tr-TR" sz="3200" b="1" dirty="0" smtClean="0"/>
            </a:br>
            <a:r>
              <a:rPr lang="tr-TR" sz="3200" dirty="0"/>
              <a:t/>
            </a:r>
            <a:br>
              <a:rPr lang="tr-TR" sz="3200" dirty="0"/>
            </a:br>
            <a:endParaRPr lang="tr-TR" sz="3200" dirty="0"/>
          </a:p>
        </p:txBody>
      </p:sp>
      <p:sp>
        <p:nvSpPr>
          <p:cNvPr id="3" name="İçerik Yer Tutucusu 2"/>
          <p:cNvSpPr>
            <a:spLocks noGrp="1"/>
          </p:cNvSpPr>
          <p:nvPr>
            <p:ph idx="1"/>
          </p:nvPr>
        </p:nvSpPr>
        <p:spPr>
          <a:xfrm>
            <a:off x="0" y="476672"/>
            <a:ext cx="8892480" cy="5649491"/>
          </a:xfrm>
        </p:spPr>
        <p:txBody>
          <a:bodyPr/>
          <a:lstStyle/>
          <a:p>
            <a:pPr marL="0" indent="0">
              <a:buNone/>
            </a:pPr>
            <a:r>
              <a:rPr lang="tr-TR" sz="2800" b="1" dirty="0"/>
              <a:t>ASBESTLE ÇALIŞMALARDA SAĞLIK VE GÜVENLİK ÖNLEMLERİ HAKKINDA YÖNETMELİK </a:t>
            </a:r>
            <a:endParaRPr lang="tr-TR" sz="2800" b="1" dirty="0" smtClean="0"/>
          </a:p>
          <a:p>
            <a:pPr marL="0" indent="0">
              <a:buNone/>
            </a:pPr>
            <a:r>
              <a:rPr lang="tr-TR" sz="2800" b="1" dirty="0" smtClean="0"/>
              <a:t>Kayıtların tutulması - MADDE </a:t>
            </a:r>
            <a:r>
              <a:rPr lang="tr-TR" sz="2800" b="1" dirty="0"/>
              <a:t>17 </a:t>
            </a:r>
            <a:endParaRPr lang="tr-TR" sz="2800" b="1" dirty="0" smtClean="0"/>
          </a:p>
          <a:p>
            <a:pPr marL="0" indent="0">
              <a:buNone/>
            </a:pPr>
            <a:r>
              <a:rPr lang="tr-TR" dirty="0"/>
              <a:t>b) Asbest tozuna </a:t>
            </a:r>
            <a:r>
              <a:rPr lang="tr-TR" dirty="0" err="1"/>
              <a:t>maruziyetin</a:t>
            </a:r>
            <a:r>
              <a:rPr lang="tr-TR" dirty="0"/>
              <a:t> sona ermesinden sonra kayıtlar </a:t>
            </a:r>
            <a:r>
              <a:rPr lang="tr-TR" b="1" u="sng" dirty="0"/>
              <a:t>en az 40 yıl </a:t>
            </a:r>
            <a:r>
              <a:rPr lang="tr-TR" dirty="0"/>
              <a:t>süreyle saklanır.</a:t>
            </a:r>
          </a:p>
          <a:p>
            <a:pPr marL="0" indent="0">
              <a:buNone/>
            </a:pPr>
            <a:r>
              <a:rPr lang="tr-TR" sz="2800" b="1" dirty="0"/>
              <a:t>KANSEROJEN VE MUTAJEN MADDELERLE </a:t>
            </a:r>
            <a:r>
              <a:rPr lang="tr-TR" sz="2800" b="1" dirty="0" smtClean="0"/>
              <a:t>ÇALIŞMALARDA </a:t>
            </a:r>
            <a:r>
              <a:rPr lang="tr-TR" sz="2800" b="1" dirty="0"/>
              <a:t>SAĞLIK VE GÜVENLİK </a:t>
            </a:r>
            <a:r>
              <a:rPr lang="tr-TR" sz="2800" b="1" dirty="0" smtClean="0"/>
              <a:t>ÖNLEMLERİ </a:t>
            </a:r>
            <a:r>
              <a:rPr lang="tr-TR" sz="2800" b="1" dirty="0"/>
              <a:t>HAKKINDA </a:t>
            </a:r>
            <a:r>
              <a:rPr lang="tr-TR" sz="2800" b="1" dirty="0" smtClean="0"/>
              <a:t>YÖNETMELİK</a:t>
            </a:r>
          </a:p>
          <a:p>
            <a:pPr marL="0" indent="0">
              <a:buNone/>
            </a:pPr>
            <a:r>
              <a:rPr lang="tr-TR" sz="2800" b="1" dirty="0"/>
              <a:t>Kayıtların </a:t>
            </a:r>
            <a:r>
              <a:rPr lang="tr-TR" sz="2800" b="1" dirty="0" smtClean="0"/>
              <a:t>Saklanması - Madde 17</a:t>
            </a:r>
          </a:p>
          <a:p>
            <a:pPr marL="0" indent="0">
              <a:buNone/>
            </a:pPr>
            <a:r>
              <a:rPr lang="tr-TR" sz="2800" dirty="0" smtClean="0"/>
              <a:t>Bu </a:t>
            </a:r>
            <a:r>
              <a:rPr lang="tr-TR" sz="2800" dirty="0"/>
              <a:t>Yönetmeliğin 14 üncü maddesinin (c) bendinde ve 16 </a:t>
            </a:r>
            <a:r>
              <a:rPr lang="tr-TR" sz="2800" dirty="0" err="1"/>
              <a:t>ncı</a:t>
            </a:r>
            <a:r>
              <a:rPr lang="tr-TR" sz="2800" dirty="0"/>
              <a:t> maddesinin (d) bendinde belirtilen kayıtlar </a:t>
            </a:r>
            <a:r>
              <a:rPr lang="tr-TR" sz="2800" dirty="0" err="1"/>
              <a:t>maruziyetin</a:t>
            </a:r>
            <a:r>
              <a:rPr lang="tr-TR" sz="2800" dirty="0"/>
              <a:t> sona ermesinden sonra en az </a:t>
            </a:r>
            <a:r>
              <a:rPr lang="tr-TR" dirty="0"/>
              <a:t>kırk yıl </a:t>
            </a:r>
            <a:r>
              <a:rPr lang="tr-TR" sz="2800" dirty="0"/>
              <a:t>süre ile saklanacaktır.</a:t>
            </a:r>
          </a:p>
          <a:p>
            <a:pPr marL="0" indent="0">
              <a:buNone/>
            </a:pPr>
            <a:endParaRPr lang="tr-TR" sz="2800" b="1" u="sng"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solidFill>
                  <a:prstClr val="black">
                    <a:tint val="75000"/>
                  </a:prstClr>
                </a:solidFill>
              </a:rPr>
              <a:pPr>
                <a:defRPr/>
              </a:pPr>
              <a:t>131</a:t>
            </a:fld>
            <a:endParaRPr lang="tr-TR">
              <a:solidFill>
                <a:prstClr val="black">
                  <a:tint val="75000"/>
                </a:prstClr>
              </a:solidFill>
            </a:endParaRPr>
          </a:p>
        </p:txBody>
      </p:sp>
    </p:spTree>
    <p:extLst>
      <p:ext uri="{BB962C8B-B14F-4D97-AF65-F5344CB8AC3E}">
        <p14:creationId xmlns:p14="http://schemas.microsoft.com/office/powerpoint/2010/main" val="17179980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
            </a:r>
            <a:br>
              <a:rPr lang="tr-TR" sz="3200" b="1" dirty="0" smtClean="0"/>
            </a:br>
            <a:r>
              <a:rPr lang="tr-TR" sz="3200" b="1" dirty="0" smtClean="0"/>
              <a:t>BİYOLOJİK </a:t>
            </a:r>
            <a:r>
              <a:rPr lang="tr-TR" sz="3200" b="1" dirty="0"/>
              <a:t>ETKENLERE MARUZİYET RİSKLERİNİN ÖNLENMESİ HAKKINDA YÖNETMELİK</a:t>
            </a:r>
            <a:r>
              <a:rPr lang="tr-TR" sz="3200" dirty="0"/>
              <a:t/>
            </a:r>
            <a:br>
              <a:rPr lang="tr-TR" sz="3200" dirty="0"/>
            </a:br>
            <a:endParaRPr lang="tr-TR" sz="3200" dirty="0"/>
          </a:p>
        </p:txBody>
      </p:sp>
      <p:sp>
        <p:nvSpPr>
          <p:cNvPr id="3" name="İçerik Yer Tutucusu 2"/>
          <p:cNvSpPr>
            <a:spLocks noGrp="1"/>
          </p:cNvSpPr>
          <p:nvPr>
            <p:ph idx="1"/>
          </p:nvPr>
        </p:nvSpPr>
        <p:spPr/>
        <p:txBody>
          <a:bodyPr/>
          <a:lstStyle/>
          <a:p>
            <a:pPr marL="0" indent="0">
              <a:buNone/>
            </a:pPr>
            <a:r>
              <a:rPr lang="tr-TR" b="1" dirty="0"/>
              <a:t>Sağlık </a:t>
            </a:r>
            <a:r>
              <a:rPr lang="tr-TR" b="1" dirty="0" smtClean="0"/>
              <a:t>gözetimi - MADDE </a:t>
            </a:r>
            <a:r>
              <a:rPr lang="tr-TR" b="1" dirty="0"/>
              <a:t>16 </a:t>
            </a:r>
            <a:endParaRPr lang="tr-TR" b="1" dirty="0" smtClean="0"/>
          </a:p>
          <a:p>
            <a:pPr marL="0" indent="0">
              <a:buNone/>
            </a:pPr>
            <a:r>
              <a:rPr lang="tr-TR" dirty="0"/>
              <a:t>(5) Sağlık gözetiminin yapıldığı bu durumlarda, kişisel tıbbi kayıtlar, </a:t>
            </a:r>
            <a:r>
              <a:rPr lang="tr-TR" dirty="0" err="1"/>
              <a:t>maruziyetin</a:t>
            </a:r>
            <a:r>
              <a:rPr lang="tr-TR" dirty="0"/>
              <a:t> son bulmasından sonra en az </a:t>
            </a:r>
            <a:r>
              <a:rPr lang="tr-TR" b="1" u="sng" dirty="0" err="1"/>
              <a:t>onbeş</a:t>
            </a:r>
            <a:r>
              <a:rPr lang="tr-TR" b="1" u="sng" dirty="0"/>
              <a:t> </a:t>
            </a:r>
            <a:r>
              <a:rPr lang="tr-TR" dirty="0"/>
              <a:t>yıl süre ile saklanır. 13 üncü maddenin ikinci fıkrasında belirtilen özel durumlarda kişisel tıbbi kayıtlar bilinen son </a:t>
            </a:r>
            <a:r>
              <a:rPr lang="tr-TR" dirty="0" err="1"/>
              <a:t>maruziyetten</a:t>
            </a:r>
            <a:r>
              <a:rPr lang="tr-TR" dirty="0"/>
              <a:t> itibaren </a:t>
            </a:r>
            <a:r>
              <a:rPr lang="tr-TR" b="1" u="sng" dirty="0"/>
              <a:t>kırk yıl </a:t>
            </a:r>
            <a:r>
              <a:rPr lang="tr-TR" dirty="0"/>
              <a:t>süre ile saklanır.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132</a:t>
            </a:fld>
            <a:endParaRPr lang="tr-TR"/>
          </a:p>
        </p:txBody>
      </p:sp>
    </p:spTree>
    <p:extLst>
      <p:ext uri="{BB962C8B-B14F-4D97-AF65-F5344CB8AC3E}">
        <p14:creationId xmlns:p14="http://schemas.microsoft.com/office/powerpoint/2010/main" val="13777043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pPr marL="0" indent="0">
              <a:buNone/>
            </a:pPr>
            <a:r>
              <a:rPr lang="tr-TR" b="1" dirty="0"/>
              <a:t>Biyolojik etkenlere maruz kalan çalışanların </a:t>
            </a:r>
            <a:r>
              <a:rPr lang="tr-TR" b="1" dirty="0" smtClean="0"/>
              <a:t>listesi - MADDE </a:t>
            </a:r>
            <a:r>
              <a:rPr lang="tr-TR" b="1" dirty="0"/>
              <a:t>13 </a:t>
            </a:r>
            <a:endParaRPr lang="tr-TR" b="1" dirty="0" smtClean="0"/>
          </a:p>
          <a:p>
            <a:pPr marL="0" indent="0">
              <a:buNone/>
            </a:pPr>
            <a:r>
              <a:rPr lang="tr-TR" sz="2400" dirty="0"/>
              <a:t>(2) Bu liste ve kayıtlar, </a:t>
            </a:r>
            <a:r>
              <a:rPr lang="tr-TR" sz="2400" dirty="0" err="1"/>
              <a:t>maruziyet</a:t>
            </a:r>
            <a:r>
              <a:rPr lang="tr-TR" sz="2400" dirty="0"/>
              <a:t> sona erdikten sonra en az </a:t>
            </a:r>
            <a:r>
              <a:rPr lang="tr-TR" sz="2400" dirty="0" err="1"/>
              <a:t>onbeş</a:t>
            </a:r>
            <a:r>
              <a:rPr lang="tr-TR" sz="2400" dirty="0"/>
              <a:t> yıl saklanır; ancak aşağıda belirtilen enfeksiyonlara neden olabilecek biyolojik etkenlere </a:t>
            </a:r>
            <a:r>
              <a:rPr lang="tr-TR" sz="2400" dirty="0" err="1"/>
              <a:t>maruziyet</a:t>
            </a:r>
            <a:r>
              <a:rPr lang="tr-TR" sz="2400" dirty="0"/>
              <a:t> söz konusu olduğunda, bu liste, bilinen son </a:t>
            </a:r>
            <a:r>
              <a:rPr lang="tr-TR" sz="2400" dirty="0" err="1"/>
              <a:t>maruziyetten</a:t>
            </a:r>
            <a:r>
              <a:rPr lang="tr-TR" sz="2400" dirty="0"/>
              <a:t> sonra </a:t>
            </a:r>
            <a:r>
              <a:rPr lang="tr-TR" sz="2400" b="1" u="sng" dirty="0"/>
              <a:t>en az kırk </a:t>
            </a:r>
            <a:r>
              <a:rPr lang="tr-TR" sz="2400" dirty="0"/>
              <a:t>yıl boyunca saklanır:</a:t>
            </a:r>
          </a:p>
          <a:p>
            <a:pPr marL="0" indent="0">
              <a:buNone/>
            </a:pPr>
            <a:r>
              <a:rPr lang="tr-TR" sz="2400" dirty="0"/>
              <a:t>a) Kalıcı veya gizli enfeksiyona neden olduğu bilinen biyolojik etkenlere </a:t>
            </a:r>
            <a:r>
              <a:rPr lang="tr-TR" sz="2400" dirty="0" err="1"/>
              <a:t>maruziyet</a:t>
            </a:r>
            <a:r>
              <a:rPr lang="tr-TR" sz="2400" dirty="0"/>
              <a:t>.</a:t>
            </a:r>
          </a:p>
          <a:p>
            <a:pPr marL="0" indent="0">
              <a:buNone/>
            </a:pPr>
            <a:r>
              <a:rPr lang="tr-TR" sz="2400" dirty="0"/>
              <a:t>b) Eldeki bilgi ve verilere göre, seneler sonra hastalığın ortaya çıkmasına kadar teşhis edilemeyen enfeksiyonlara sebep olan biyolojik etkenlere </a:t>
            </a:r>
            <a:r>
              <a:rPr lang="tr-TR" sz="2400" dirty="0" err="1"/>
              <a:t>maruziyet</a:t>
            </a:r>
            <a:r>
              <a:rPr lang="tr-TR" sz="2400" dirty="0"/>
              <a:t>.</a:t>
            </a:r>
          </a:p>
          <a:p>
            <a:pPr marL="0" indent="0">
              <a:buNone/>
            </a:pPr>
            <a:r>
              <a:rPr lang="tr-TR" sz="2400" dirty="0"/>
              <a:t>c) Hastalığın gelişmesinden önce </a:t>
            </a:r>
            <a:r>
              <a:rPr lang="tr-TR" sz="2400" b="1" dirty="0"/>
              <a:t>uzun kuluçka dönemi olan enfeksiyonlara sebep olan biyolojik etkenlere </a:t>
            </a:r>
            <a:r>
              <a:rPr lang="tr-TR" sz="2400" b="1" dirty="0" err="1"/>
              <a:t>maruziyet</a:t>
            </a:r>
            <a:r>
              <a:rPr lang="tr-TR" sz="2400" b="1" dirty="0"/>
              <a:t>.</a:t>
            </a:r>
          </a:p>
          <a:p>
            <a:pPr marL="0" indent="0">
              <a:buNone/>
            </a:pPr>
            <a:endParaRPr lang="tr-TR" sz="2400" b="1"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133</a:t>
            </a:fld>
            <a:endParaRPr lang="tr-TR"/>
          </a:p>
        </p:txBody>
      </p:sp>
    </p:spTree>
    <p:extLst>
      <p:ext uri="{BB962C8B-B14F-4D97-AF65-F5344CB8AC3E}">
        <p14:creationId xmlns:p14="http://schemas.microsoft.com/office/powerpoint/2010/main" val="81130171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100) ICOH’ un (Uluslararası İş Sağlığı Komisyonu), iş sağlığı ve güvenliği uzmanları için hazırladığı Etik İlkeler Rehberi’ne göre; “Sağlık izlem sistemi içinde yürütülen muayenelerin sonuçlarının, ilgili işçilere açıklanması; belirli bir işe uygunluğun değerlendirmesi, işin gereklilikleri ve işçinin sağlığı hakkında yeterli bilginin temel alınarak gerçekleştirilmesi…”, şeklinde tanımlanan ilke aşağıdakilerden hangisidir?</a:t>
            </a:r>
          </a:p>
          <a:p>
            <a:pPr algn="l"/>
            <a:r>
              <a:rPr lang="tr-TR" sz="2400" dirty="0">
                <a:solidFill>
                  <a:schemeClr val="tx1"/>
                </a:solidFill>
              </a:rPr>
              <a:t>A)	İşvereni bilgilendirme</a:t>
            </a:r>
          </a:p>
          <a:p>
            <a:pPr algn="l"/>
            <a:r>
              <a:rPr lang="tr-TR" sz="2400" dirty="0">
                <a:solidFill>
                  <a:schemeClr val="tx1"/>
                </a:solidFill>
              </a:rPr>
              <a:t>B)	İşçiyi bilgilendirme</a:t>
            </a:r>
          </a:p>
          <a:p>
            <a:pPr algn="l"/>
            <a:r>
              <a:rPr lang="tr-TR" sz="2400" dirty="0">
                <a:solidFill>
                  <a:schemeClr val="tx1"/>
                </a:solidFill>
              </a:rPr>
              <a:t>C)	Ticari sırlar</a:t>
            </a:r>
          </a:p>
          <a:p>
            <a:pPr algn="l"/>
            <a:r>
              <a:rPr lang="tr-TR" sz="2400" dirty="0">
                <a:solidFill>
                  <a:schemeClr val="tx1"/>
                </a:solidFill>
              </a:rPr>
              <a:t>D)	Bilgi ve uzmanlık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134</a:t>
            </a:fld>
            <a:endParaRPr lang="tr-TR"/>
          </a:p>
        </p:txBody>
      </p:sp>
    </p:spTree>
    <p:extLst>
      <p:ext uri="{BB962C8B-B14F-4D97-AF65-F5344CB8AC3E}">
        <p14:creationId xmlns:p14="http://schemas.microsoft.com/office/powerpoint/2010/main" val="1998276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457200" y="274638"/>
            <a:ext cx="8229600" cy="1570037"/>
          </a:xfrm>
        </p:spPr>
        <p:txBody>
          <a:bodyPr rtlCol="0">
            <a:normAutofit/>
          </a:bodyPr>
          <a:lstStyle/>
          <a:p>
            <a:pPr fontAlgn="auto">
              <a:spcAft>
                <a:spcPts val="0"/>
              </a:spcAft>
              <a:defRPr/>
            </a:pPr>
            <a:r>
              <a:rPr lang="tr-TR" dirty="0" smtClean="0">
                <a:solidFill>
                  <a:schemeClr val="tx2"/>
                </a:solidFill>
                <a:effectLst>
                  <a:outerShdw blurRad="38100" dist="38100" dir="2700000" algn="tl">
                    <a:srgbClr val="000000">
                      <a:alpha val="43137"/>
                    </a:srgbClr>
                  </a:outerShdw>
                </a:effectLst>
              </a:rPr>
              <a:t>İŞ GÜVENLİĞİ UZMANLIĞI</a:t>
            </a:r>
            <a:br>
              <a:rPr lang="tr-TR" dirty="0" smtClean="0">
                <a:solidFill>
                  <a:schemeClr val="tx2"/>
                </a:solidFill>
                <a:effectLst>
                  <a:outerShdw blurRad="38100" dist="38100" dir="2700000" algn="tl">
                    <a:srgbClr val="000000">
                      <a:alpha val="43137"/>
                    </a:srgbClr>
                  </a:outerShdw>
                </a:effectLst>
              </a:rPr>
            </a:br>
            <a:r>
              <a:rPr lang="tr-TR" dirty="0" smtClean="0">
                <a:solidFill>
                  <a:schemeClr val="tx2"/>
                </a:solidFill>
                <a:effectLst>
                  <a:outerShdw blurRad="38100" dist="38100" dir="2700000" algn="tl">
                    <a:srgbClr val="000000">
                      <a:alpha val="43137"/>
                    </a:srgbClr>
                  </a:outerShdw>
                </a:effectLst>
              </a:rPr>
              <a:t> DENEME SINAVI IV</a:t>
            </a:r>
            <a:endParaRPr lang="tr-TR" dirty="0">
              <a:solidFill>
                <a:schemeClr val="tx2"/>
              </a:solidFill>
              <a:effectLst>
                <a:outerShdw blurRad="38100" dist="38100" dir="2700000" algn="tl">
                  <a:srgbClr val="000000">
                    <a:alpha val="43137"/>
                  </a:srgbClr>
                </a:outerShdw>
              </a:effectLst>
            </a:endParaRPr>
          </a:p>
        </p:txBody>
      </p:sp>
      <p:pic>
        <p:nvPicPr>
          <p:cNvPr id="119811" name="İçerik Yer Tutucusu 5"/>
          <p:cNvPicPr>
            <a:picLocks noGrp="1" noChangeAspect="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8313" y="2492375"/>
            <a:ext cx="8272462" cy="2376488"/>
          </a:xfrm>
        </p:spPr>
      </p:pic>
      <p:sp>
        <p:nvSpPr>
          <p:cNvPr id="4" name="Slayt Numarası Yer Tutucus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578C5B3-51B4-491F-B614-89B55F4803C5}" type="slidenum">
              <a:rPr lang="tr-TR" sz="1200">
                <a:solidFill>
                  <a:schemeClr val="tx1">
                    <a:tint val="75000"/>
                  </a:schemeClr>
                </a:solidFill>
                <a:latin typeface="+mn-lt"/>
              </a:rPr>
              <a:pPr algn="r" fontAlgn="auto">
                <a:spcBef>
                  <a:spcPts val="0"/>
                </a:spcBef>
                <a:spcAft>
                  <a:spcPts val="0"/>
                </a:spcAft>
                <a:defRPr/>
              </a:pPr>
              <a:t>135</a:t>
            </a:fld>
            <a:endParaRPr lang="tr-TR" sz="1200">
              <a:solidFill>
                <a:schemeClr val="tx1">
                  <a:tint val="75000"/>
                </a:schemeClr>
              </a:solidFill>
              <a:latin typeface="+mn-lt"/>
            </a:endParaRPr>
          </a:p>
        </p:txBody>
      </p:sp>
    </p:spTree>
    <p:extLst>
      <p:ext uri="{BB962C8B-B14F-4D97-AF65-F5344CB8AC3E}">
        <p14:creationId xmlns:p14="http://schemas.microsoft.com/office/powerpoint/2010/main" val="202903158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9)Kıdem tazminatına ilişkin olarak aşağıdakilerden hangisi söylenemez?</a:t>
            </a:r>
          </a:p>
          <a:p>
            <a:pPr algn="l"/>
            <a:r>
              <a:rPr lang="tr-TR" sz="2800" dirty="0">
                <a:solidFill>
                  <a:schemeClr val="tx1"/>
                </a:solidFill>
              </a:rPr>
              <a:t>A)	10 yıllık zamanaşımı süresine tabidir.</a:t>
            </a:r>
          </a:p>
          <a:p>
            <a:pPr algn="l"/>
            <a:r>
              <a:rPr lang="tr-TR" sz="2800" dirty="0">
                <a:solidFill>
                  <a:schemeClr val="tx1"/>
                </a:solidFill>
              </a:rPr>
              <a:t>B)	Zamanaşımı sözleşmenin feshedildiği tarihten itibaren başlar.</a:t>
            </a:r>
          </a:p>
          <a:p>
            <a:pPr algn="l"/>
            <a:r>
              <a:rPr lang="tr-TR" sz="2800" dirty="0">
                <a:solidFill>
                  <a:schemeClr val="tx1"/>
                </a:solidFill>
              </a:rPr>
              <a:t>C)	Kıdem tazminatının ödenmemesi halinde mevduata uygulanan en yüksek faizin talep edilmesi mümkündür.</a:t>
            </a:r>
          </a:p>
          <a:p>
            <a:pPr algn="l"/>
            <a:r>
              <a:rPr lang="tr-TR" sz="2800" dirty="0">
                <a:solidFill>
                  <a:schemeClr val="tx1"/>
                </a:solidFill>
              </a:rPr>
              <a:t>D)	Kıdem tazminatının ödenmemesi halinde reeskont faizin talep edilmesi mümkündür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14</a:t>
            </a:fld>
            <a:endParaRPr lang="tr-TR"/>
          </a:p>
        </p:txBody>
      </p:sp>
    </p:spTree>
    <p:extLst>
      <p:ext uri="{BB962C8B-B14F-4D97-AF65-F5344CB8AC3E}">
        <p14:creationId xmlns:p14="http://schemas.microsoft.com/office/powerpoint/2010/main" val="4054764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dirty="0" smtClean="0"/>
              <a:t>Ücretin Ödenmemesi Halinde </a:t>
            </a:r>
          </a:p>
        </p:txBody>
      </p:sp>
      <p:sp>
        <p:nvSpPr>
          <p:cNvPr id="22531" name="Rectangle 3"/>
          <p:cNvSpPr>
            <a:spLocks noGrp="1" noChangeArrowheads="1"/>
          </p:cNvSpPr>
          <p:nvPr>
            <p:ph idx="1"/>
          </p:nvPr>
        </p:nvSpPr>
        <p:spPr/>
        <p:txBody>
          <a:bodyPr/>
          <a:lstStyle/>
          <a:p>
            <a:pPr eaLnBrk="1" hangingPunct="1">
              <a:lnSpc>
                <a:spcPct val="90000"/>
              </a:lnSpc>
            </a:pPr>
            <a:r>
              <a:rPr lang="tr-TR" dirty="0" smtClean="0"/>
              <a:t>İşçi zamanaşımı süresinde ücretinin ödenmesini talep edebilir. Ücretin ödenmemesi halinde ödenmeyen ücret için mevduata uygulanan en yüksek faiz talep edilecektir. </a:t>
            </a:r>
          </a:p>
          <a:p>
            <a:pPr eaLnBrk="1" hangingPunct="1">
              <a:lnSpc>
                <a:spcPct val="90000"/>
              </a:lnSpc>
            </a:pPr>
            <a:r>
              <a:rPr lang="tr-TR" dirty="0"/>
              <a:t>Bu ücret toplu iş sözleşmesinden kaynaklanıyor </a:t>
            </a:r>
            <a:r>
              <a:rPr lang="tr-TR" dirty="0" smtClean="0"/>
              <a:t>ise ücrete bankalarca uygulanan en yüksek işletme kredisi faizi uygulanacaktır. </a:t>
            </a:r>
          </a:p>
          <a:p>
            <a:pPr eaLnBrk="1" hangingPunct="1">
              <a:lnSpc>
                <a:spcPct val="90000"/>
              </a:lnSpc>
            </a:pPr>
            <a:endParaRPr lang="tr-TR" dirty="0" smtClean="0"/>
          </a:p>
        </p:txBody>
      </p:sp>
      <p:pic>
        <p:nvPicPr>
          <p:cNvPr id="22532" name="Resi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6353175"/>
            <a:ext cx="17605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70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10) Sağlık Kuralları Bakımından Günde Azami Yedi Buçuk Saat veya Daha Az Çalışılması Gereken İşler Hakkında Yönetmelik için aşağıdakilerden hangisi doğru değildir? </a:t>
            </a:r>
          </a:p>
          <a:p>
            <a:pPr algn="l"/>
            <a:r>
              <a:rPr lang="tr-TR" sz="2400" dirty="0">
                <a:solidFill>
                  <a:schemeClr val="tx1"/>
                </a:solidFill>
              </a:rPr>
              <a:t>A)	Demir - çelik işçileri bu yönetmelik kapsamındadır.</a:t>
            </a:r>
          </a:p>
          <a:p>
            <a:pPr algn="l"/>
            <a:r>
              <a:rPr lang="tr-TR" sz="2400" dirty="0">
                <a:solidFill>
                  <a:schemeClr val="tx1"/>
                </a:solidFill>
              </a:rPr>
              <a:t>B)	Dalgıçlar bu yönetmelik kapsamındadır.</a:t>
            </a:r>
          </a:p>
          <a:p>
            <a:pPr algn="l"/>
            <a:r>
              <a:rPr lang="tr-TR" sz="2400" dirty="0">
                <a:solidFill>
                  <a:schemeClr val="tx1"/>
                </a:solidFill>
              </a:rPr>
              <a:t>C)	Yönetmelik kapsamına giren işlerin tümünde azami 7,5 saat çalışılabilir.</a:t>
            </a:r>
          </a:p>
          <a:p>
            <a:pPr algn="l"/>
            <a:r>
              <a:rPr lang="tr-TR" sz="2400" dirty="0">
                <a:solidFill>
                  <a:schemeClr val="tx1"/>
                </a:solidFill>
              </a:rPr>
              <a:t>D)	Bu yönetmelik kapsamındaki işlerde fazla çalışma yapılamaz.</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16</a:t>
            </a:fld>
            <a:endParaRPr lang="tr-TR"/>
          </a:p>
        </p:txBody>
      </p:sp>
    </p:spTree>
    <p:extLst>
      <p:ext uri="{BB962C8B-B14F-4D97-AF65-F5344CB8AC3E}">
        <p14:creationId xmlns:p14="http://schemas.microsoft.com/office/powerpoint/2010/main" val="1574319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ea typeface="Calibri"/>
                <a:cs typeface="Times New Roman"/>
              </a:rPr>
              <a:t>Sağlık Kuralları Bakımından Günde Azami Yedi Buçuk Saat veya Daha Az Çalışılması Gereken İşler Hakkında </a:t>
            </a:r>
            <a:r>
              <a:rPr lang="tr-TR" sz="2400" b="1" dirty="0" smtClean="0">
                <a:ea typeface="Calibri"/>
                <a:cs typeface="Times New Roman"/>
              </a:rPr>
              <a:t>Yönetmelik</a:t>
            </a:r>
            <a:br>
              <a:rPr lang="tr-TR" sz="2400" b="1" dirty="0" smtClean="0">
                <a:ea typeface="Calibri"/>
                <a:cs typeface="Times New Roman"/>
              </a:rPr>
            </a:br>
            <a:r>
              <a:rPr lang="tr-TR" sz="2400" dirty="0"/>
              <a:t>16 Temmuz 2013  </a:t>
            </a:r>
          </a:p>
        </p:txBody>
      </p:sp>
      <p:sp>
        <p:nvSpPr>
          <p:cNvPr id="3" name="İçerik Yer Tutucusu 2"/>
          <p:cNvSpPr>
            <a:spLocks noGrp="1"/>
          </p:cNvSpPr>
          <p:nvPr>
            <p:ph idx="1"/>
          </p:nvPr>
        </p:nvSpPr>
        <p:spPr/>
        <p:txBody>
          <a:bodyPr/>
          <a:lstStyle/>
          <a:p>
            <a:pPr marL="0" indent="0">
              <a:buNone/>
            </a:pPr>
            <a:r>
              <a:rPr lang="tr-TR" b="1" dirty="0"/>
              <a:t>Günde azami yedi buçuk saat çalışılabilecek </a:t>
            </a:r>
            <a:r>
              <a:rPr lang="tr-TR" b="1" dirty="0" smtClean="0"/>
              <a:t>işler - MADDE </a:t>
            </a:r>
            <a:r>
              <a:rPr lang="tr-TR" b="1" dirty="0"/>
              <a:t>4 :</a:t>
            </a:r>
            <a:endParaRPr lang="tr-TR" dirty="0"/>
          </a:p>
          <a:p>
            <a:pPr marL="0" indent="0">
              <a:buNone/>
            </a:pPr>
            <a:r>
              <a:rPr lang="tr-TR" dirty="0" smtClean="0"/>
              <a:t>(</a:t>
            </a:r>
            <a:r>
              <a:rPr lang="tr-TR" dirty="0"/>
              <a:t>1) Bir çalışanın günde ancak yedi buçuk saat çalıştırılabileceği işler aşağıda belirtilmiştir</a:t>
            </a:r>
            <a:r>
              <a:rPr lang="tr-TR" dirty="0" smtClean="0"/>
              <a:t>.</a:t>
            </a:r>
          </a:p>
          <a:p>
            <a:pPr marL="0" indent="0">
              <a:buNone/>
            </a:pPr>
            <a:r>
              <a:rPr lang="tr-TR" dirty="0"/>
              <a:t>ğ) Demir ve çelik sanayii işleri</a:t>
            </a:r>
            <a:r>
              <a:rPr lang="tr-TR" dirty="0" smtClean="0"/>
              <a:t>.</a:t>
            </a:r>
          </a:p>
          <a:p>
            <a:pPr marL="0" indent="0">
              <a:buNone/>
            </a:pPr>
            <a:r>
              <a:rPr lang="tr-TR" b="1" dirty="0"/>
              <a:t>Fazla çalışma </a:t>
            </a:r>
            <a:r>
              <a:rPr lang="tr-TR" b="1" dirty="0" smtClean="0"/>
              <a:t>yasağı - MADDE </a:t>
            </a:r>
            <a:r>
              <a:rPr lang="tr-TR" b="1" dirty="0"/>
              <a:t>7 –</a:t>
            </a:r>
            <a:r>
              <a:rPr lang="tr-TR" dirty="0"/>
              <a:t> </a:t>
            </a:r>
            <a:endParaRPr lang="tr-TR" dirty="0" smtClean="0"/>
          </a:p>
          <a:p>
            <a:pPr marL="0" indent="0">
              <a:buNone/>
            </a:pPr>
            <a:r>
              <a:rPr lang="tr-TR" dirty="0" smtClean="0"/>
              <a:t>(</a:t>
            </a:r>
            <a:r>
              <a:rPr lang="tr-TR" dirty="0"/>
              <a:t>1) Bu Yönetmelik kapsamına giren işlerde fazla çalışma yapılamaz.</a:t>
            </a:r>
          </a:p>
          <a:p>
            <a:endParaRPr lang="tr-TR" dirty="0" smtClean="0"/>
          </a:p>
          <a:p>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17</a:t>
            </a:fld>
            <a:endParaRPr lang="tr-TR"/>
          </a:p>
        </p:txBody>
      </p:sp>
    </p:spTree>
    <p:extLst>
      <p:ext uri="{BB962C8B-B14F-4D97-AF65-F5344CB8AC3E}">
        <p14:creationId xmlns:p14="http://schemas.microsoft.com/office/powerpoint/2010/main" val="39762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prstClr val="black"/>
                </a:solidFill>
                <a:ea typeface="Calibri"/>
                <a:cs typeface="Times New Roman"/>
              </a:rPr>
              <a:t>Sağlık Kuralları Bakımından Günde Azami Yedi Buçuk Saat veya Daha Az Çalışılması Gereken İşler Hakkında Yönetmelik</a:t>
            </a:r>
            <a:br>
              <a:rPr lang="tr-TR" sz="2400" b="1" dirty="0">
                <a:solidFill>
                  <a:prstClr val="black"/>
                </a:solidFill>
                <a:ea typeface="Calibri"/>
                <a:cs typeface="Times New Roman"/>
              </a:rPr>
            </a:br>
            <a:r>
              <a:rPr lang="tr-TR" sz="2400" dirty="0">
                <a:solidFill>
                  <a:prstClr val="black"/>
                </a:solidFill>
              </a:rPr>
              <a:t>16 Temmuz 2013 </a:t>
            </a:r>
            <a:endParaRPr lang="tr-TR" dirty="0"/>
          </a:p>
        </p:txBody>
      </p:sp>
      <p:sp>
        <p:nvSpPr>
          <p:cNvPr id="3" name="İçerik Yer Tutucusu 2"/>
          <p:cNvSpPr>
            <a:spLocks noGrp="1"/>
          </p:cNvSpPr>
          <p:nvPr>
            <p:ph idx="1"/>
          </p:nvPr>
        </p:nvSpPr>
        <p:spPr/>
        <p:txBody>
          <a:bodyPr/>
          <a:lstStyle/>
          <a:p>
            <a:r>
              <a:rPr lang="tr-TR" b="1" dirty="0" smtClean="0"/>
              <a:t>MADDE </a:t>
            </a:r>
            <a:r>
              <a:rPr lang="tr-TR" b="1" dirty="0"/>
              <a:t>5 –</a:t>
            </a:r>
            <a:r>
              <a:rPr lang="tr-TR" dirty="0"/>
              <a:t> (1) Bir çalışanın günde </a:t>
            </a:r>
            <a:r>
              <a:rPr lang="tr-TR" b="1" u="sng" dirty="0"/>
              <a:t>yedi buçuk saatten daha az çalıştırılması gereken işlerle </a:t>
            </a:r>
            <a:r>
              <a:rPr lang="tr-TR" dirty="0"/>
              <a:t>bunların her birinde en çok kaçar saat çalıştırılacağı aşağıda </a:t>
            </a:r>
            <a:r>
              <a:rPr lang="tr-TR" dirty="0" smtClean="0"/>
              <a:t>belirtilmiştir.</a:t>
            </a:r>
          </a:p>
          <a:p>
            <a:r>
              <a:rPr lang="tr-TR" dirty="0"/>
              <a:t>5) Dalgıçlar için bu süreler, 18 metreye kadar 3 saat, 40 metreye kadar olan derinliklerde 1/2 saattir.</a:t>
            </a:r>
          </a:p>
          <a:p>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18</a:t>
            </a:fld>
            <a:endParaRPr lang="tr-TR"/>
          </a:p>
        </p:txBody>
      </p:sp>
    </p:spTree>
    <p:extLst>
      <p:ext uri="{BB962C8B-B14F-4D97-AF65-F5344CB8AC3E}">
        <p14:creationId xmlns:p14="http://schemas.microsoft.com/office/powerpoint/2010/main" val="122096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11) Borçlar Kanununda çalışan ve çalıştıranlar arasında aşağıdakilerden hangi tür hüküm vardır? </a:t>
            </a:r>
          </a:p>
          <a:p>
            <a:pPr algn="l"/>
            <a:r>
              <a:rPr lang="tr-TR" sz="2800" dirty="0">
                <a:solidFill>
                  <a:schemeClr val="tx1"/>
                </a:solidFill>
              </a:rPr>
              <a:t>A)	Çalışma sürelerinin belirlenmesi</a:t>
            </a:r>
          </a:p>
          <a:p>
            <a:pPr algn="l"/>
            <a:r>
              <a:rPr lang="tr-TR" sz="2800" dirty="0">
                <a:solidFill>
                  <a:schemeClr val="tx1"/>
                </a:solidFill>
              </a:rPr>
              <a:t>B)	Yıllık ücretli iznin belirlenmesi</a:t>
            </a:r>
          </a:p>
          <a:p>
            <a:pPr algn="l"/>
            <a:r>
              <a:rPr lang="tr-TR" sz="2800" dirty="0">
                <a:solidFill>
                  <a:schemeClr val="tx1"/>
                </a:solidFill>
              </a:rPr>
              <a:t>C)	Çalışanların, çalışma sırasında meydana gelebilecek kaza ya da hastalıklardaki zararlarının çalıştıran tarafından kusuru oranında gidermekle yükümlü olduğunu belirtilmesi.</a:t>
            </a:r>
          </a:p>
          <a:p>
            <a:pPr algn="l"/>
            <a:r>
              <a:rPr lang="tr-TR" sz="2800" dirty="0">
                <a:solidFill>
                  <a:schemeClr val="tx1"/>
                </a:solidFill>
              </a:rPr>
              <a:t>D)	Kıdem tazminatının belirlenmesi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19</a:t>
            </a:fld>
            <a:endParaRPr lang="tr-TR"/>
          </a:p>
        </p:txBody>
      </p:sp>
    </p:spTree>
    <p:extLst>
      <p:ext uri="{BB962C8B-B14F-4D97-AF65-F5344CB8AC3E}">
        <p14:creationId xmlns:p14="http://schemas.microsoft.com/office/powerpoint/2010/main" val="3916720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l"/>
            <a:r>
              <a:rPr lang="tr-TR" sz="3200">
                <a:solidFill>
                  <a:schemeClr val="tx1"/>
                </a:solidFill>
              </a:rPr>
              <a:t>Kronoloji</a:t>
            </a:r>
            <a:endParaRPr lang="tr-TR" sz="3200" u="sng">
              <a:solidFill>
                <a:schemeClr val="tx1"/>
              </a:solidFill>
            </a:endParaRPr>
          </a:p>
        </p:txBody>
      </p:sp>
      <p:sp>
        <p:nvSpPr>
          <p:cNvPr id="177155" name="Rectangle 3"/>
          <p:cNvSpPr>
            <a:spLocks noGrp="1" noChangeArrowheads="1"/>
          </p:cNvSpPr>
          <p:nvPr>
            <p:ph type="body" idx="1"/>
          </p:nvPr>
        </p:nvSpPr>
        <p:spPr/>
        <p:txBody>
          <a:bodyPr/>
          <a:lstStyle/>
          <a:p>
            <a:r>
              <a:rPr lang="tr-TR" sz="2000" dirty="0"/>
              <a:t>1921 Yılında ülkemizde Ereğli Havza-i </a:t>
            </a:r>
            <a:r>
              <a:rPr lang="tr-TR" sz="2000" dirty="0" err="1"/>
              <a:t>Fahmiye</a:t>
            </a:r>
            <a:r>
              <a:rPr lang="tr-TR" sz="2000" dirty="0"/>
              <a:t> Maden Amelesinin Hukukuna Müteallik Kanun yürürlüğe </a:t>
            </a:r>
            <a:r>
              <a:rPr lang="tr-TR" sz="2000" dirty="0" smtClean="0"/>
              <a:t>girdi</a:t>
            </a:r>
          </a:p>
          <a:p>
            <a:r>
              <a:rPr lang="tr-TR" sz="2000" dirty="0" smtClean="0"/>
              <a:t>1930 </a:t>
            </a:r>
            <a:r>
              <a:rPr lang="tr-TR" sz="2000" dirty="0"/>
              <a:t>Umumi </a:t>
            </a:r>
            <a:r>
              <a:rPr lang="tr-TR" sz="2000" dirty="0" err="1"/>
              <a:t>Hıfzıssıha</a:t>
            </a:r>
            <a:r>
              <a:rPr lang="tr-TR" sz="2000" dirty="0"/>
              <a:t> Kanunu (173-180. </a:t>
            </a:r>
            <a:r>
              <a:rPr lang="tr-TR" sz="2000" dirty="0" err="1"/>
              <a:t>mdd</a:t>
            </a:r>
            <a:r>
              <a:rPr lang="tr-TR" sz="2000" dirty="0" smtClean="0"/>
              <a:t>.)</a:t>
            </a:r>
          </a:p>
          <a:p>
            <a:r>
              <a:rPr lang="tr-TR" sz="2000" dirty="0" smtClean="0"/>
              <a:t>15.06.1937 : Çalışma </a:t>
            </a:r>
            <a:r>
              <a:rPr lang="tr-TR" sz="2000" dirty="0"/>
              <a:t>hayatının ilk önemli Yasası </a:t>
            </a:r>
            <a:r>
              <a:rPr lang="tr-TR" sz="2000" dirty="0" smtClean="0"/>
              <a:t> </a:t>
            </a:r>
            <a:r>
              <a:rPr lang="tr-TR" sz="2000" dirty="0"/>
              <a:t>“3008 Sayılı İş Kanunu” </a:t>
            </a:r>
            <a:r>
              <a:rPr lang="tr-TR" sz="2000" dirty="0" smtClean="0"/>
              <a:t> </a:t>
            </a:r>
          </a:p>
          <a:p>
            <a:r>
              <a:rPr lang="tr-TR" sz="2000" b="1" dirty="0" smtClean="0"/>
              <a:t>1946 </a:t>
            </a:r>
            <a:r>
              <a:rPr lang="tr-TR" sz="2000" b="1" dirty="0"/>
              <a:t>Yılında ülkemizde Çalışma Bakanlığı kuruldu,</a:t>
            </a:r>
          </a:p>
          <a:p>
            <a:r>
              <a:rPr lang="tr-TR" sz="2000" dirty="0" smtClean="0"/>
              <a:t>1964 </a:t>
            </a:r>
            <a:r>
              <a:rPr lang="tr-TR" sz="2000" dirty="0"/>
              <a:t>Yılında ülkemizde İş Sağlığı ve Güvenliği Müfettişliği Örgütü, daha sonra İşçi Sağlığı ve İş Sağlığı ve Güvenliği Merkezi (İSGÜM) kuruldu,</a:t>
            </a:r>
          </a:p>
          <a:p>
            <a:r>
              <a:rPr lang="tr-TR" sz="2000" dirty="0"/>
              <a:t>1964 Yılında ülkemizde 506 sayılı Sosyal Sigortalar Kanunu çıkarıldı</a:t>
            </a:r>
            <a:r>
              <a:rPr lang="tr-TR" sz="2000" dirty="0" smtClean="0"/>
              <a:t>,</a:t>
            </a:r>
          </a:p>
          <a:p>
            <a:r>
              <a:rPr lang="tr-TR" sz="2000" dirty="0">
                <a:cs typeface="Arial" charset="0"/>
              </a:rPr>
              <a:t>1967 yılında </a:t>
            </a:r>
            <a:r>
              <a:rPr lang="tr-TR" sz="2000" dirty="0" smtClean="0">
                <a:cs typeface="Arial" charset="0"/>
              </a:rPr>
              <a:t>931 </a:t>
            </a:r>
            <a:r>
              <a:rPr lang="tr-TR" sz="2000" dirty="0">
                <a:cs typeface="Arial" charset="0"/>
              </a:rPr>
              <a:t>sayılı İş </a:t>
            </a:r>
            <a:r>
              <a:rPr lang="tr-TR" sz="2000" dirty="0" smtClean="0">
                <a:cs typeface="Arial" charset="0"/>
              </a:rPr>
              <a:t>Kanunu çıkarıldı</a:t>
            </a:r>
          </a:p>
          <a:p>
            <a:r>
              <a:rPr lang="tr-TR" sz="2000" dirty="0"/>
              <a:t>1971 Yılında ülkemizde 1475 sayılı İş Kanunu çıkarıldı </a:t>
            </a:r>
          </a:p>
          <a:p>
            <a:r>
              <a:rPr lang="tr-TR" sz="2000" dirty="0"/>
              <a:t>2003 Yılında 4857 sayılı iş kanunu çıkartıldı</a:t>
            </a:r>
          </a:p>
          <a:p>
            <a:r>
              <a:rPr lang="tr-TR" sz="2000" dirty="0"/>
              <a:t>2012 Yılında 6331 sayılı İSG kanunu çıkartıldı</a:t>
            </a:r>
          </a:p>
          <a:p>
            <a:endParaRPr lang="tr-TR" sz="2000" dirty="0"/>
          </a:p>
        </p:txBody>
      </p:sp>
    </p:spTree>
    <p:extLst>
      <p:ext uri="{BB962C8B-B14F-4D97-AF65-F5344CB8AC3E}">
        <p14:creationId xmlns:p14="http://schemas.microsoft.com/office/powerpoint/2010/main" val="2110920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12) Aşağıdakilerden hangisi İş Güvenliği Uzmanı olamaz? </a:t>
            </a:r>
          </a:p>
          <a:p>
            <a:pPr algn="l"/>
            <a:r>
              <a:rPr lang="tr-TR" sz="2800" dirty="0">
                <a:solidFill>
                  <a:schemeClr val="tx1"/>
                </a:solidFill>
              </a:rPr>
              <a:t>A)	Mühendisler</a:t>
            </a:r>
          </a:p>
          <a:p>
            <a:pPr algn="l"/>
            <a:r>
              <a:rPr lang="tr-TR" sz="2800" dirty="0">
                <a:solidFill>
                  <a:schemeClr val="tx1"/>
                </a:solidFill>
              </a:rPr>
              <a:t>B)	Mimarlar</a:t>
            </a:r>
          </a:p>
          <a:p>
            <a:pPr algn="l"/>
            <a:r>
              <a:rPr lang="tr-TR" sz="2800" dirty="0">
                <a:solidFill>
                  <a:schemeClr val="tx1"/>
                </a:solidFill>
              </a:rPr>
              <a:t>C)	Teknik öğretmenler</a:t>
            </a:r>
          </a:p>
          <a:p>
            <a:pPr algn="l"/>
            <a:r>
              <a:rPr lang="tr-TR" sz="2800" dirty="0">
                <a:solidFill>
                  <a:schemeClr val="tx1"/>
                </a:solidFill>
              </a:rPr>
              <a:t>D)	Doktorlar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20</a:t>
            </a:fld>
            <a:endParaRPr lang="tr-TR"/>
          </a:p>
        </p:txBody>
      </p:sp>
    </p:spTree>
    <p:extLst>
      <p:ext uri="{BB962C8B-B14F-4D97-AF65-F5344CB8AC3E}">
        <p14:creationId xmlns:p14="http://schemas.microsoft.com/office/powerpoint/2010/main" val="3630952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13) 6331 sayılı kanuna dayanılarak hazırlanan İş Sağlığı ve Güvenliği (İSG) Kurulları yönetmeliğine göre Kurulun oluşturulması gereken işyerleri için aşağıdakilerden hangisi doğrudur? </a:t>
            </a:r>
          </a:p>
          <a:p>
            <a:pPr algn="l"/>
            <a:r>
              <a:rPr lang="tr-TR" sz="2000" dirty="0">
                <a:solidFill>
                  <a:schemeClr val="tx1"/>
                </a:solidFill>
              </a:rPr>
              <a:t>I-	İSG kurulları sanayiden sayılan işyerlerinde kurulur.</a:t>
            </a:r>
          </a:p>
          <a:p>
            <a:pPr algn="l"/>
            <a:r>
              <a:rPr lang="tr-TR" sz="2000" dirty="0">
                <a:solidFill>
                  <a:schemeClr val="tx1"/>
                </a:solidFill>
              </a:rPr>
              <a:t>II-	İSG kurulları devamlı olarak en az 50 işçi çalıştıran işyerlerinde kurulur.</a:t>
            </a:r>
          </a:p>
          <a:p>
            <a:pPr algn="l"/>
            <a:r>
              <a:rPr lang="tr-TR" sz="2000" dirty="0">
                <a:solidFill>
                  <a:schemeClr val="tx1"/>
                </a:solidFill>
              </a:rPr>
              <a:t>III-	İSG kurulları altı aydan fazla süren sürekli işlerin yapıldığı işyerlerinde kurulur.</a:t>
            </a:r>
          </a:p>
          <a:p>
            <a:pPr algn="l"/>
            <a:r>
              <a:rPr lang="tr-TR" sz="2000" dirty="0">
                <a:solidFill>
                  <a:schemeClr val="tx1"/>
                </a:solidFill>
              </a:rPr>
              <a:t>IV-	İSG kurulları sadece çok tehlikeli sınıfta yer alan işyerlerinde kurulur.</a:t>
            </a:r>
          </a:p>
          <a:p>
            <a:pPr algn="l"/>
            <a:r>
              <a:rPr lang="tr-TR" sz="2000" dirty="0">
                <a:solidFill>
                  <a:schemeClr val="tx1"/>
                </a:solidFill>
              </a:rPr>
              <a:t>A) I-II				B) I-II- III</a:t>
            </a:r>
          </a:p>
          <a:p>
            <a:pPr algn="l"/>
            <a:r>
              <a:rPr lang="tr-TR" sz="2000" dirty="0">
                <a:solidFill>
                  <a:schemeClr val="tx1"/>
                </a:solidFill>
              </a:rPr>
              <a:t>C) II - III				D) I-II- III-IV</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21</a:t>
            </a:fld>
            <a:endParaRPr lang="tr-TR"/>
          </a:p>
        </p:txBody>
      </p:sp>
    </p:spTree>
    <p:extLst>
      <p:ext uri="{BB962C8B-B14F-4D97-AF65-F5344CB8AC3E}">
        <p14:creationId xmlns:p14="http://schemas.microsoft.com/office/powerpoint/2010/main" val="1883319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ea typeface="Calibri"/>
                <a:cs typeface="Times New Roman"/>
              </a:rPr>
              <a:t>İş Sağlığı ve Güvenliği </a:t>
            </a:r>
            <a:r>
              <a:rPr lang="tr-TR" sz="3200" b="1" dirty="0" smtClean="0">
                <a:ea typeface="Calibri"/>
                <a:cs typeface="Times New Roman"/>
              </a:rPr>
              <a:t>Kurulları Hakkında Yönetmelik </a:t>
            </a:r>
            <a:r>
              <a:rPr lang="tr-TR" sz="3200" b="1" dirty="0"/>
              <a:t>: </a:t>
            </a:r>
            <a:r>
              <a:rPr lang="tr-TR" sz="3200" b="1" dirty="0" smtClean="0"/>
              <a:t>18.01.2013 </a:t>
            </a:r>
            <a:r>
              <a:rPr lang="tr-TR" sz="3200" b="1" dirty="0"/>
              <a:t>Sayısı:28532 </a:t>
            </a:r>
            <a:endParaRPr lang="tr-TR" sz="3200" dirty="0"/>
          </a:p>
        </p:txBody>
      </p:sp>
      <p:sp>
        <p:nvSpPr>
          <p:cNvPr id="3" name="İçerik Yer Tutucusu 2"/>
          <p:cNvSpPr>
            <a:spLocks noGrp="1"/>
          </p:cNvSpPr>
          <p:nvPr>
            <p:ph idx="1"/>
          </p:nvPr>
        </p:nvSpPr>
        <p:spPr/>
        <p:txBody>
          <a:bodyPr/>
          <a:lstStyle/>
          <a:p>
            <a:r>
              <a:rPr lang="tr-TR" b="1" dirty="0"/>
              <a:t>İşverenin yükümlülüğü</a:t>
            </a:r>
            <a:endParaRPr lang="tr-TR" dirty="0"/>
          </a:p>
          <a:p>
            <a:r>
              <a:rPr lang="tr-TR" b="1" dirty="0"/>
              <a:t>MADDE 4 –</a:t>
            </a:r>
            <a:r>
              <a:rPr lang="tr-TR" dirty="0"/>
              <a:t> (1) </a:t>
            </a:r>
            <a:r>
              <a:rPr lang="tr-TR" b="1" u="sng" dirty="0"/>
              <a:t>Elli ve daha fazla </a:t>
            </a:r>
            <a:r>
              <a:rPr lang="tr-TR" dirty="0"/>
              <a:t>çalışanın bulunduğu ve </a:t>
            </a:r>
            <a:r>
              <a:rPr lang="tr-TR" b="1" u="sng" dirty="0"/>
              <a:t>altı aydan fazla süren </a:t>
            </a:r>
            <a:r>
              <a:rPr lang="tr-TR" dirty="0"/>
              <a:t>sürekli işlerin yapıldığı işyerlerinde işveren, iş sağlığı ve güvenliği ile ilgili çalışmalarda bulunmak üzere kurul oluşturur.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22</a:t>
            </a:fld>
            <a:endParaRPr lang="tr-TR"/>
          </a:p>
        </p:txBody>
      </p:sp>
    </p:spTree>
    <p:extLst>
      <p:ext uri="{BB962C8B-B14F-4D97-AF65-F5344CB8AC3E}">
        <p14:creationId xmlns:p14="http://schemas.microsoft.com/office/powerpoint/2010/main" val="40444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ea typeface="Calibri"/>
                <a:cs typeface="Times New Roman"/>
              </a:rPr>
              <a:t>İş Sağlığı ve Güvenliği </a:t>
            </a:r>
            <a:r>
              <a:rPr lang="tr-TR" sz="3200" b="1" dirty="0" smtClean="0">
                <a:ea typeface="Calibri"/>
                <a:cs typeface="Times New Roman"/>
              </a:rPr>
              <a:t>Kurulları Hakkında Yönetmelik </a:t>
            </a:r>
            <a:r>
              <a:rPr lang="tr-TR" sz="3200" b="1" dirty="0"/>
              <a:t>: </a:t>
            </a:r>
            <a:r>
              <a:rPr lang="tr-TR" sz="3200" i="1" dirty="0"/>
              <a:t>07.04.2004 </a:t>
            </a:r>
            <a:r>
              <a:rPr lang="tr-TR" sz="3200" i="1" dirty="0" smtClean="0"/>
              <a:t>– 25426 R. GAZETE</a:t>
            </a:r>
            <a:r>
              <a:rPr lang="tr-TR" sz="3200" dirty="0"/>
              <a:t/>
            </a:r>
            <a:br>
              <a:rPr lang="tr-TR" sz="3200" dirty="0"/>
            </a:br>
            <a:endParaRPr lang="tr-TR" sz="3200" dirty="0"/>
          </a:p>
        </p:txBody>
      </p:sp>
      <p:sp>
        <p:nvSpPr>
          <p:cNvPr id="3" name="İçerik Yer Tutucusu 2"/>
          <p:cNvSpPr>
            <a:spLocks noGrp="1"/>
          </p:cNvSpPr>
          <p:nvPr>
            <p:ph idx="1"/>
          </p:nvPr>
        </p:nvSpPr>
        <p:spPr/>
        <p:txBody>
          <a:bodyPr/>
          <a:lstStyle/>
          <a:p>
            <a:pPr marL="0" indent="0">
              <a:buNone/>
            </a:pPr>
            <a:r>
              <a:rPr lang="tr-TR" sz="2800" b="1" dirty="0" smtClean="0"/>
              <a:t>İş </a:t>
            </a:r>
            <a:r>
              <a:rPr lang="tr-TR" sz="2800" b="1" dirty="0"/>
              <a:t>Sağlığı ve Güvenliği Kurullarının Kurulacağı İşyerleri</a:t>
            </a:r>
            <a:endParaRPr lang="tr-TR" sz="2800" dirty="0"/>
          </a:p>
          <a:p>
            <a:r>
              <a:rPr lang="tr-TR" b="1" dirty="0"/>
              <a:t>Madde 4 -</a:t>
            </a:r>
            <a:r>
              <a:rPr lang="tr-TR" dirty="0"/>
              <a:t> 28/2/2004 tarihli ve 25387 sayılı Resmî </a:t>
            </a:r>
            <a:r>
              <a:rPr lang="tr-TR" dirty="0" err="1"/>
              <a:t>Gazete'de</a:t>
            </a:r>
            <a:r>
              <a:rPr lang="tr-TR" dirty="0"/>
              <a:t> yayımlanan Sanayi, Ticaret, Tarım ve Orman İşlerinden Sayılan İşlere İlişkin Yönetmelik hükümlerine göre; </a:t>
            </a:r>
            <a:r>
              <a:rPr lang="tr-TR" b="1" u="sng" dirty="0" smtClean="0"/>
              <a:t>sanayiden sayılan</a:t>
            </a:r>
            <a:r>
              <a:rPr lang="tr-TR" dirty="0" smtClean="0"/>
              <a:t>, </a:t>
            </a:r>
            <a:r>
              <a:rPr lang="tr-TR" b="1" u="sng" dirty="0" smtClean="0"/>
              <a:t>devamlı olarak en az 50 işçi çalışan </a:t>
            </a:r>
            <a:r>
              <a:rPr lang="tr-TR" dirty="0" smtClean="0"/>
              <a:t>ve </a:t>
            </a:r>
            <a:r>
              <a:rPr lang="tr-TR" b="1" u="sng" dirty="0" smtClean="0"/>
              <a:t>altı aydan fazla </a:t>
            </a:r>
            <a:r>
              <a:rPr lang="tr-TR" b="1" u="sng" dirty="0"/>
              <a:t>sürekli işlerin </a:t>
            </a:r>
            <a:r>
              <a:rPr lang="tr-TR" dirty="0"/>
              <a:t>yapıldığı işyerlerinde her işveren bir iş sağlığı ve güvenliği kurulu kurmakla yükümlüdür. </a:t>
            </a:r>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23</a:t>
            </a:fld>
            <a:endParaRPr lang="tr-TR"/>
          </a:p>
        </p:txBody>
      </p:sp>
    </p:spTree>
    <p:extLst>
      <p:ext uri="{BB962C8B-B14F-4D97-AF65-F5344CB8AC3E}">
        <p14:creationId xmlns:p14="http://schemas.microsoft.com/office/powerpoint/2010/main" val="378968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14) İşyerlerinde iş sağlığı ve güvenliği alanında çalışacak personelin çalışan başına ayda en az kaç dakika çalışacağı yeni yönetmeliklerle belirlenmiştir. Buna göre en azdan en çoğa doğru bir sıralama yapıldığında doğru sıralama aşağıdakilerden hangisidir?</a:t>
            </a:r>
          </a:p>
          <a:p>
            <a:pPr algn="l"/>
            <a:r>
              <a:rPr lang="tr-TR" sz="2000" dirty="0">
                <a:solidFill>
                  <a:schemeClr val="tx1"/>
                </a:solidFill>
              </a:rPr>
              <a:t>A)	Diğer sağlık personeli – İşyeri Hekimi – İş Güvenliği Uzmanı</a:t>
            </a:r>
          </a:p>
          <a:p>
            <a:pPr algn="l"/>
            <a:r>
              <a:rPr lang="tr-TR" sz="2000" dirty="0">
                <a:solidFill>
                  <a:schemeClr val="tx1"/>
                </a:solidFill>
              </a:rPr>
              <a:t>B)	İş Güvenliği Uzmanı – İşyeri hekimi – Diğer sağlık personeli</a:t>
            </a:r>
          </a:p>
          <a:p>
            <a:pPr algn="l"/>
            <a:r>
              <a:rPr lang="tr-TR" sz="2000" dirty="0">
                <a:solidFill>
                  <a:schemeClr val="tx1"/>
                </a:solidFill>
              </a:rPr>
              <a:t>C)	İşyeri hekimi – İş Güvenliği Uzmanı – Diğer sağlık personeli</a:t>
            </a:r>
          </a:p>
          <a:p>
            <a:pPr algn="l"/>
            <a:r>
              <a:rPr lang="tr-TR" sz="2000" dirty="0">
                <a:solidFill>
                  <a:schemeClr val="tx1"/>
                </a:solidFill>
              </a:rPr>
              <a:t>D)	İşyeri hekimi – Diğer sağlık personeli - İş Güvenliği Uzmanı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24</a:t>
            </a:fld>
            <a:endParaRPr lang="tr-TR"/>
          </a:p>
        </p:txBody>
      </p:sp>
    </p:spTree>
    <p:extLst>
      <p:ext uri="{BB962C8B-B14F-4D97-AF65-F5344CB8AC3E}">
        <p14:creationId xmlns:p14="http://schemas.microsoft.com/office/powerpoint/2010/main" val="3177443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b="1" dirty="0" smtClean="0"/>
              <a:t>İşyeri </a:t>
            </a:r>
            <a:r>
              <a:rPr lang="tr-TR" b="1" dirty="0"/>
              <a:t>hekimlerinin çalışma </a:t>
            </a:r>
            <a:r>
              <a:rPr lang="tr-TR" b="1" dirty="0" smtClean="0"/>
              <a:t>süreleri-MADDE </a:t>
            </a:r>
            <a:r>
              <a:rPr lang="tr-TR" b="1" dirty="0"/>
              <a:t>12 </a:t>
            </a:r>
            <a:endParaRPr lang="tr-TR" b="1" dirty="0" smtClean="0"/>
          </a:p>
          <a:p>
            <a:pPr marL="0" indent="0">
              <a:buNone/>
            </a:pPr>
            <a:r>
              <a:rPr lang="tr-TR" sz="2800" dirty="0"/>
              <a:t>a) 10’dan az çalışanı olan ve az tehlikeli sınıfta yer alan işyerlerinde çalışan başına yılda en az 25 dakika.</a:t>
            </a:r>
          </a:p>
          <a:p>
            <a:pPr marL="0" indent="0">
              <a:buNone/>
            </a:pPr>
            <a:r>
              <a:rPr lang="tr-TR" sz="2800" dirty="0"/>
              <a:t>b) Diğer işyerlerinden:</a:t>
            </a:r>
          </a:p>
          <a:p>
            <a:pPr marL="0" indent="0">
              <a:buNone/>
            </a:pPr>
            <a:r>
              <a:rPr lang="tr-TR" sz="2800" dirty="0" smtClean="0"/>
              <a:t>1) </a:t>
            </a:r>
            <a:r>
              <a:rPr lang="tr-TR" sz="2800" dirty="0"/>
              <a:t>Az tehlikeli sınıfta yer alanlarda, çalışan başına ayda en az </a:t>
            </a:r>
            <a:r>
              <a:rPr lang="tr-TR" sz="2800" b="1" dirty="0"/>
              <a:t>4 dakika</a:t>
            </a:r>
            <a:r>
              <a:rPr lang="tr-TR" sz="2800" dirty="0"/>
              <a:t>.</a:t>
            </a:r>
          </a:p>
          <a:p>
            <a:pPr marL="0" indent="0">
              <a:buNone/>
            </a:pPr>
            <a:r>
              <a:rPr lang="tr-TR" sz="2800" dirty="0"/>
              <a:t>2) Tehlikeli sınıfta yer alanlarda, çalışan başına ayda en az </a:t>
            </a:r>
            <a:r>
              <a:rPr lang="tr-TR" sz="2800" b="1" dirty="0"/>
              <a:t>6 dakika</a:t>
            </a:r>
            <a:r>
              <a:rPr lang="tr-TR" sz="2800" dirty="0"/>
              <a:t>.</a:t>
            </a:r>
          </a:p>
          <a:p>
            <a:pPr marL="0" indent="0">
              <a:buNone/>
            </a:pPr>
            <a:r>
              <a:rPr lang="tr-TR" sz="2800" dirty="0"/>
              <a:t>3) Çok tehlikeli sınıfta yer alanlarda, çalışan başına ayda en az </a:t>
            </a:r>
            <a:r>
              <a:rPr lang="tr-TR" sz="2800" b="1" dirty="0"/>
              <a:t>8 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25</a:t>
            </a:fld>
            <a:endParaRPr lang="tr-TR"/>
          </a:p>
        </p:txBody>
      </p:sp>
    </p:spTree>
    <p:extLst>
      <p:ext uri="{BB962C8B-B14F-4D97-AF65-F5344CB8AC3E}">
        <p14:creationId xmlns:p14="http://schemas.microsoft.com/office/powerpoint/2010/main" val="316940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İŞYERİ </a:t>
            </a:r>
            <a:r>
              <a:rPr lang="tr-TR" sz="2400" b="1" dirty="0"/>
              <a:t>HEKİMİ VE DİĞER SAĞLIK PERSONELİNİN GÖREV, YETKİ,</a:t>
            </a:r>
            <a:r>
              <a:rPr lang="tr-TR" sz="2400" dirty="0"/>
              <a:t/>
            </a:r>
            <a:br>
              <a:rPr lang="tr-TR" sz="2400" dirty="0"/>
            </a:br>
            <a:r>
              <a:rPr lang="tr-TR" sz="2400" b="1" dirty="0"/>
              <a:t>SORUMLULUK VE EĞİTİMLERİ HAKKINDA YÖNETMELİK</a:t>
            </a:r>
            <a:r>
              <a:rPr lang="tr-TR" dirty="0"/>
              <a:t/>
            </a:r>
            <a:br>
              <a:rPr lang="tr-TR" dirty="0"/>
            </a:br>
            <a:r>
              <a:rPr lang="tr-TR" sz="2400" b="1" dirty="0"/>
              <a:t>20 Temmuz 2013  CUMARTESİ</a:t>
            </a:r>
          </a:p>
        </p:txBody>
      </p:sp>
      <p:sp>
        <p:nvSpPr>
          <p:cNvPr id="3" name="İçerik Yer Tutucusu 2"/>
          <p:cNvSpPr>
            <a:spLocks noGrp="1"/>
          </p:cNvSpPr>
          <p:nvPr>
            <p:ph idx="1"/>
          </p:nvPr>
        </p:nvSpPr>
        <p:spPr/>
        <p:txBody>
          <a:bodyPr/>
          <a:lstStyle/>
          <a:p>
            <a:pPr marL="0" indent="0">
              <a:buNone/>
            </a:pPr>
            <a:r>
              <a:rPr lang="tr-TR" sz="2800" b="1" dirty="0"/>
              <a:t>Diğer sağlık personelinin çalışma </a:t>
            </a:r>
            <a:r>
              <a:rPr lang="tr-TR" sz="2800" b="1" dirty="0" smtClean="0"/>
              <a:t>süreleri–MADDE 19</a:t>
            </a:r>
          </a:p>
          <a:p>
            <a:pPr marL="0" indent="0">
              <a:buNone/>
            </a:pPr>
            <a:r>
              <a:rPr lang="tr-TR" sz="2800" dirty="0"/>
              <a:t>a) 10’dan az çalışanı olan ve az tehlikeli veya tehlikeli sınıfta yer alan işyerlerinde çalışan başına yılda en az 35 dakika.</a:t>
            </a:r>
          </a:p>
          <a:p>
            <a:pPr marL="0" indent="0">
              <a:buNone/>
            </a:pPr>
            <a:r>
              <a:rPr lang="tr-TR" sz="2800" dirty="0" smtClean="0"/>
              <a:t>b</a:t>
            </a:r>
            <a:r>
              <a:rPr lang="tr-TR" sz="2800" dirty="0"/>
              <a:t>) Diğer işyerlerinden:</a:t>
            </a:r>
          </a:p>
          <a:p>
            <a:pPr marL="0" indent="0">
              <a:buNone/>
            </a:pPr>
            <a:r>
              <a:rPr lang="tr-TR" sz="2800" dirty="0" smtClean="0"/>
              <a:t>1) </a:t>
            </a:r>
            <a:r>
              <a:rPr lang="tr-TR" sz="2800" dirty="0"/>
              <a:t>Az tehlikeli sınıfta yer alanlarda, çalışan başına ayda en az </a:t>
            </a:r>
            <a:r>
              <a:rPr lang="tr-TR" sz="2800" b="1" dirty="0"/>
              <a:t>6</a:t>
            </a:r>
            <a:r>
              <a:rPr lang="tr-TR" sz="2800" b="1" dirty="0" smtClean="0"/>
              <a:t> </a:t>
            </a:r>
            <a:r>
              <a:rPr lang="tr-TR" sz="2800" b="1" dirty="0"/>
              <a:t>dakika</a:t>
            </a:r>
            <a:r>
              <a:rPr lang="tr-TR" sz="2800" dirty="0"/>
              <a:t>.</a:t>
            </a:r>
          </a:p>
          <a:p>
            <a:pPr marL="0" indent="0">
              <a:buNone/>
            </a:pPr>
            <a:r>
              <a:rPr lang="tr-TR" sz="2800" dirty="0"/>
              <a:t>2) Tehlikeli sınıfta yer alanlarda, çalışan başına ayda en az </a:t>
            </a:r>
            <a:r>
              <a:rPr lang="tr-TR" sz="2800" b="1" dirty="0"/>
              <a:t>9</a:t>
            </a:r>
            <a:r>
              <a:rPr lang="tr-TR" sz="2800" b="1" dirty="0" smtClean="0"/>
              <a:t> </a:t>
            </a:r>
            <a:r>
              <a:rPr lang="tr-TR" sz="2800" b="1" dirty="0"/>
              <a:t>dakika</a:t>
            </a:r>
            <a:r>
              <a:rPr lang="tr-TR" sz="2800" dirty="0"/>
              <a:t>.</a:t>
            </a:r>
          </a:p>
          <a:p>
            <a:pPr marL="0" indent="0">
              <a:buNone/>
            </a:pPr>
            <a:r>
              <a:rPr lang="tr-TR" sz="2800" dirty="0"/>
              <a:t>3) Çok tehlikeli sınıfta yer alanlarda, çalışan başına ayda en az </a:t>
            </a:r>
            <a:r>
              <a:rPr lang="tr-TR" sz="2800" b="1" dirty="0" smtClean="0"/>
              <a:t>12 </a:t>
            </a:r>
            <a:r>
              <a:rPr lang="tr-TR" sz="2800" b="1" dirty="0"/>
              <a:t>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26</a:t>
            </a:fld>
            <a:endParaRPr lang="tr-TR"/>
          </a:p>
        </p:txBody>
      </p:sp>
    </p:spTree>
    <p:extLst>
      <p:ext uri="{BB962C8B-B14F-4D97-AF65-F5344CB8AC3E}">
        <p14:creationId xmlns:p14="http://schemas.microsoft.com/office/powerpoint/2010/main" val="323582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t/>
            </a:r>
            <a:br>
              <a:rPr lang="tr-TR" sz="2400" b="1" dirty="0" smtClean="0"/>
            </a:br>
            <a:r>
              <a:rPr lang="tr-TR" sz="2400" b="1" dirty="0" smtClean="0"/>
              <a:t>İŞ GÜVENLİĞİ UZMANLARININ GÖREV</a:t>
            </a:r>
            <a:r>
              <a:rPr lang="tr-TR" sz="2400" b="1" dirty="0"/>
              <a:t>, YETKİ,</a:t>
            </a:r>
            <a:r>
              <a:rPr lang="tr-TR" sz="2400" dirty="0"/>
              <a:t/>
            </a:r>
            <a:br>
              <a:rPr lang="tr-TR" sz="2400" dirty="0"/>
            </a:br>
            <a:r>
              <a:rPr lang="tr-TR" sz="2400" b="1" dirty="0"/>
              <a:t>SORUMLULUK VE EĞİTİMLERİ HAKKINDA YÖNETMELİK</a:t>
            </a:r>
            <a:r>
              <a:rPr lang="tr-TR" dirty="0"/>
              <a:t/>
            </a:r>
            <a:br>
              <a:rPr lang="tr-TR" dirty="0"/>
            </a:br>
            <a:r>
              <a:rPr lang="tr-TR" sz="2400" b="1" dirty="0" smtClean="0"/>
              <a:t>29 ARALIK 2012 – 28512 R. GAZETE</a:t>
            </a:r>
            <a:endParaRPr lang="tr-TR" sz="2400" b="1" dirty="0"/>
          </a:p>
        </p:txBody>
      </p:sp>
      <p:sp>
        <p:nvSpPr>
          <p:cNvPr id="3" name="İçerik Yer Tutucusu 2"/>
          <p:cNvSpPr>
            <a:spLocks noGrp="1"/>
          </p:cNvSpPr>
          <p:nvPr>
            <p:ph idx="1"/>
          </p:nvPr>
        </p:nvSpPr>
        <p:spPr/>
        <p:txBody>
          <a:bodyPr/>
          <a:lstStyle/>
          <a:p>
            <a:pPr marL="0" indent="0">
              <a:buNone/>
            </a:pPr>
            <a:r>
              <a:rPr lang="tr-TR" sz="2800" b="1" dirty="0" smtClean="0"/>
              <a:t>İş güvenliği uzmanlarının çalışma süreleri–MADDE 19</a:t>
            </a:r>
          </a:p>
          <a:p>
            <a:pPr marL="0" indent="0">
              <a:buNone/>
            </a:pPr>
            <a:r>
              <a:rPr lang="tr-TR" sz="2800" dirty="0"/>
              <a:t>a) 10’dan az çalışanı olan ve az tehlikeli </a:t>
            </a:r>
            <a:r>
              <a:rPr lang="tr-TR" sz="2800" dirty="0" smtClean="0"/>
              <a:t>sınıfta </a:t>
            </a:r>
            <a:r>
              <a:rPr lang="tr-TR" sz="2800" dirty="0"/>
              <a:t>yer alan işyerlerinde çalışan başına yılda en az </a:t>
            </a:r>
            <a:r>
              <a:rPr lang="tr-TR" sz="2800" dirty="0" smtClean="0"/>
              <a:t>60 </a:t>
            </a:r>
            <a:r>
              <a:rPr lang="tr-TR" sz="2800" dirty="0"/>
              <a:t>dakika.</a:t>
            </a:r>
          </a:p>
          <a:p>
            <a:pPr marL="0" indent="0">
              <a:buNone/>
            </a:pPr>
            <a:r>
              <a:rPr lang="tr-TR" sz="2800" dirty="0" smtClean="0"/>
              <a:t>b</a:t>
            </a:r>
            <a:r>
              <a:rPr lang="tr-TR" sz="2800" dirty="0"/>
              <a:t>) Diğer işyerlerinden:</a:t>
            </a:r>
          </a:p>
          <a:p>
            <a:pPr marL="0" indent="0">
              <a:buNone/>
            </a:pPr>
            <a:r>
              <a:rPr lang="tr-TR" sz="2800" dirty="0" smtClean="0"/>
              <a:t>1) </a:t>
            </a:r>
            <a:r>
              <a:rPr lang="tr-TR" sz="2800" dirty="0"/>
              <a:t>Az tehlikeli sınıfta yer alanlarda, çalışan başına ayda en az </a:t>
            </a:r>
            <a:r>
              <a:rPr lang="tr-TR" sz="2800" b="1" dirty="0"/>
              <a:t>10 dakika.</a:t>
            </a:r>
          </a:p>
          <a:p>
            <a:pPr marL="0" indent="0">
              <a:buNone/>
            </a:pPr>
            <a:r>
              <a:rPr lang="tr-TR" sz="2800" dirty="0"/>
              <a:t>2) Tehlikeli sınıfta yer alanlarda, çalışan başına ayda en az </a:t>
            </a:r>
            <a:r>
              <a:rPr lang="tr-TR" sz="2800" b="1" dirty="0" smtClean="0"/>
              <a:t>15 </a:t>
            </a:r>
            <a:r>
              <a:rPr lang="tr-TR" sz="2800" b="1" dirty="0"/>
              <a:t>dakika</a:t>
            </a:r>
            <a:r>
              <a:rPr lang="tr-TR" sz="2800" dirty="0"/>
              <a:t>.</a:t>
            </a:r>
          </a:p>
          <a:p>
            <a:pPr marL="0" indent="0">
              <a:buNone/>
            </a:pPr>
            <a:r>
              <a:rPr lang="tr-TR" sz="2800" dirty="0"/>
              <a:t>3) Çok tehlikeli sınıfta yer alanlarda, çalışan başına ayda en az </a:t>
            </a:r>
            <a:r>
              <a:rPr lang="tr-TR" sz="2800" b="1" dirty="0" smtClean="0"/>
              <a:t>20 </a:t>
            </a:r>
            <a:r>
              <a:rPr lang="tr-TR" sz="2800" b="1" dirty="0"/>
              <a:t>dakika</a:t>
            </a:r>
            <a:r>
              <a:rPr lang="tr-TR" sz="2800" dirty="0"/>
              <a:t>.</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27</a:t>
            </a:fld>
            <a:endParaRPr lang="tr-TR"/>
          </a:p>
        </p:txBody>
      </p:sp>
    </p:spTree>
    <p:extLst>
      <p:ext uri="{BB962C8B-B14F-4D97-AF65-F5344CB8AC3E}">
        <p14:creationId xmlns:p14="http://schemas.microsoft.com/office/powerpoint/2010/main" val="245989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15) Çok tehlikeli sınıfta yer alan, ……… ve daha fazla çalışanı olan işyerlerinde  her ……… çalışan için  en az bir tam zamanlı işyeri hekimi görevlendirilir. Bu cümledeki boşluklara aşağıdakilerden hangisi yazılmalıdır?</a:t>
            </a:r>
          </a:p>
          <a:p>
            <a:pPr algn="l"/>
            <a:r>
              <a:rPr lang="tr-TR" sz="2800" dirty="0">
                <a:solidFill>
                  <a:schemeClr val="tx1"/>
                </a:solidFill>
              </a:rPr>
              <a:t>A) 500 				B)750</a:t>
            </a:r>
          </a:p>
          <a:p>
            <a:pPr algn="l"/>
            <a:r>
              <a:rPr lang="tr-TR" sz="2800" dirty="0">
                <a:solidFill>
                  <a:schemeClr val="tx1"/>
                </a:solidFill>
              </a:rPr>
              <a:t>C) 1.000			D) 1.500</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28</a:t>
            </a:fld>
            <a:endParaRPr lang="tr-TR"/>
          </a:p>
        </p:txBody>
      </p:sp>
    </p:spTree>
    <p:extLst>
      <p:ext uri="{BB962C8B-B14F-4D97-AF65-F5344CB8AC3E}">
        <p14:creationId xmlns:p14="http://schemas.microsoft.com/office/powerpoint/2010/main" val="1393776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prstClr val="black"/>
                </a:solidFill>
              </a:rPr>
              <a:t>İŞYERİ HEKİMİ VE DİĞER SAĞLIK PERSONELİNİN GÖREV, YETKİ,</a:t>
            </a:r>
            <a:r>
              <a:rPr lang="tr-TR" sz="2400" dirty="0">
                <a:solidFill>
                  <a:prstClr val="black"/>
                </a:solidFill>
              </a:rPr>
              <a:t/>
            </a:r>
            <a:br>
              <a:rPr lang="tr-TR" sz="2400" dirty="0">
                <a:solidFill>
                  <a:prstClr val="black"/>
                </a:solidFill>
              </a:rPr>
            </a:br>
            <a:r>
              <a:rPr lang="tr-TR" sz="2400" b="1" dirty="0">
                <a:solidFill>
                  <a:prstClr val="black"/>
                </a:solidFill>
              </a:rPr>
              <a:t>SORUMLULUK VE EĞİTİMLERİ HAKKINDA YÖNETMELİK</a:t>
            </a:r>
            <a:r>
              <a:rPr lang="tr-TR" dirty="0">
                <a:solidFill>
                  <a:prstClr val="black"/>
                </a:solidFill>
              </a:rPr>
              <a:t/>
            </a:r>
            <a:br>
              <a:rPr lang="tr-TR" dirty="0">
                <a:solidFill>
                  <a:prstClr val="black"/>
                </a:solidFill>
              </a:rPr>
            </a:br>
            <a:r>
              <a:rPr lang="tr-TR" sz="2400" b="1" dirty="0">
                <a:solidFill>
                  <a:prstClr val="black"/>
                </a:solidFill>
              </a:rPr>
              <a:t>20 Temmuz 2013  CUMARTESİ</a:t>
            </a:r>
            <a:endParaRPr lang="tr-TR" dirty="0"/>
          </a:p>
        </p:txBody>
      </p:sp>
      <p:sp>
        <p:nvSpPr>
          <p:cNvPr id="3" name="İçerik Yer Tutucusu 2"/>
          <p:cNvSpPr>
            <a:spLocks noGrp="1"/>
          </p:cNvSpPr>
          <p:nvPr>
            <p:ph idx="1"/>
          </p:nvPr>
        </p:nvSpPr>
        <p:spPr/>
        <p:txBody>
          <a:bodyPr/>
          <a:lstStyle/>
          <a:p>
            <a:pPr marL="0" indent="0">
              <a:buNone/>
            </a:pPr>
            <a:r>
              <a:rPr lang="tr-TR" b="1" dirty="0" smtClean="0"/>
              <a:t>İşyeri </a:t>
            </a:r>
            <a:r>
              <a:rPr lang="tr-TR" b="1" dirty="0"/>
              <a:t>hekimlerinin çalışma </a:t>
            </a:r>
            <a:r>
              <a:rPr lang="tr-TR" b="1" dirty="0" smtClean="0"/>
              <a:t>süreleri–MADDE 12</a:t>
            </a:r>
          </a:p>
          <a:p>
            <a:pPr marL="0" indent="0">
              <a:buNone/>
            </a:pPr>
            <a:r>
              <a:rPr lang="tr-TR" dirty="0"/>
              <a:t>(4) Çok tehlikeli sınıfta yer alan </a:t>
            </a:r>
            <a:r>
              <a:rPr lang="tr-TR" b="1" u="sng" dirty="0" smtClean="0"/>
              <a:t>1000</a:t>
            </a:r>
            <a:r>
              <a:rPr lang="tr-TR" dirty="0" smtClean="0"/>
              <a:t>  ve </a:t>
            </a:r>
            <a:r>
              <a:rPr lang="tr-TR" dirty="0"/>
              <a:t>daha fazla çalışanı olan işyerlerinde her </a:t>
            </a:r>
            <a:r>
              <a:rPr lang="tr-TR" b="1" u="sng" dirty="0"/>
              <a:t>1000</a:t>
            </a:r>
            <a:r>
              <a:rPr lang="tr-TR" dirty="0"/>
              <a:t> çalışan için tam gün çalışacak en az bir işyeri hekimi görevlendirilir. Çalışan sayısının 1000 sayısının tam katlarından fazla olması durumunda geriye kalan çalışan sayısı göz önünde bulundurularak birinci fıkrada belirtilen kriterlere uygun yeteri kadar işyeri hekimi ek olarak görevlendirilir.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29</a:t>
            </a:fld>
            <a:endParaRPr lang="tr-TR"/>
          </a:p>
        </p:txBody>
      </p:sp>
    </p:spTree>
    <p:extLst>
      <p:ext uri="{BB962C8B-B14F-4D97-AF65-F5344CB8AC3E}">
        <p14:creationId xmlns:p14="http://schemas.microsoft.com/office/powerpoint/2010/main" val="1018550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 Aşağıdakilerden hangisi iş sağlığı ve güvenliği kültürü oluşturma çalışmalarını olumlu yönde etkilemez?  </a:t>
            </a:r>
          </a:p>
          <a:p>
            <a:pPr algn="l"/>
            <a:r>
              <a:rPr lang="tr-TR" sz="2400" dirty="0">
                <a:solidFill>
                  <a:schemeClr val="tx1"/>
                </a:solidFill>
              </a:rPr>
              <a:t>A)	Çalışanların yönetimi güvenilir ve inanılır görmeleri</a:t>
            </a:r>
          </a:p>
          <a:p>
            <a:pPr algn="l"/>
            <a:r>
              <a:rPr lang="tr-TR" sz="2400" dirty="0">
                <a:solidFill>
                  <a:schemeClr val="tx1"/>
                </a:solidFill>
              </a:rPr>
              <a:t>B)	Çalışanların sorun çözme ve karar verme süreçlerine katılması</a:t>
            </a:r>
          </a:p>
          <a:p>
            <a:pPr algn="l"/>
            <a:r>
              <a:rPr lang="tr-TR" sz="2400" dirty="0">
                <a:solidFill>
                  <a:schemeClr val="tx1"/>
                </a:solidFill>
              </a:rPr>
              <a:t>C)	Çalışanların riskler, kazalar ve hastalıklar hakkındaki inanç ve fikirlerinin aynı olmaması</a:t>
            </a:r>
          </a:p>
          <a:p>
            <a:pPr algn="l"/>
            <a:r>
              <a:rPr lang="tr-TR" sz="2400" dirty="0">
                <a:solidFill>
                  <a:schemeClr val="tx1"/>
                </a:solidFill>
              </a:rPr>
              <a:t>D)	Yönetim ve çalışanlar arasında iletişimin olması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a:t>
            </a:fld>
            <a:endParaRPr lang="tr-TR"/>
          </a:p>
        </p:txBody>
      </p:sp>
    </p:spTree>
    <p:extLst>
      <p:ext uri="{BB962C8B-B14F-4D97-AF65-F5344CB8AC3E}">
        <p14:creationId xmlns:p14="http://schemas.microsoft.com/office/powerpoint/2010/main" val="1354549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16) Tam süreli işyeri hekiminin görevlendirildiği işyerlerinde, diğer sağlık personeli görevlendirilmesi için aşağıdakilerden hangisi doğru değildir? </a:t>
            </a:r>
          </a:p>
          <a:p>
            <a:pPr algn="l"/>
            <a:r>
              <a:rPr lang="tr-TR" sz="2000" dirty="0">
                <a:solidFill>
                  <a:schemeClr val="tx1"/>
                </a:solidFill>
              </a:rPr>
              <a:t>A)	Tam süreli işyeri hekimi görevlendirilen işyerlerinde, diğer sağlık personeli görevlendirilmesi şarttır.  </a:t>
            </a:r>
          </a:p>
          <a:p>
            <a:pPr algn="l"/>
            <a:r>
              <a:rPr lang="tr-TR" sz="2000" dirty="0">
                <a:solidFill>
                  <a:schemeClr val="tx1"/>
                </a:solidFill>
              </a:rPr>
              <a:t>B)	Tam süreli işyeri hekimi görevlendirilen işyerlerinde, işyeri hekiminin talebi ve işverenin uygun görmesi halinde diğer sağlık personeli görevlendirilebilir.</a:t>
            </a:r>
          </a:p>
          <a:p>
            <a:pPr algn="l"/>
            <a:r>
              <a:rPr lang="tr-TR" sz="2000" dirty="0">
                <a:solidFill>
                  <a:schemeClr val="tx1"/>
                </a:solidFill>
              </a:rPr>
              <a:t>C)	Diğer sağlık personelinin görevlendirilmesinde, ilgili Yönetmeliğe göre hesaplanan çalışma süreleri bölünerek birden fazla kişiye verilemez.</a:t>
            </a:r>
          </a:p>
          <a:p>
            <a:pPr algn="l"/>
            <a:r>
              <a:rPr lang="tr-TR" sz="2000" dirty="0">
                <a:solidFill>
                  <a:schemeClr val="tx1"/>
                </a:solidFill>
              </a:rPr>
              <a:t>D)	Tam süreli işyeri hekimi görevlendirilen işyerlerinde, diğer sağlık personeli görevlendirilme şartı aranmaz.</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30</a:t>
            </a:fld>
            <a:endParaRPr lang="tr-TR"/>
          </a:p>
        </p:txBody>
      </p:sp>
    </p:spTree>
    <p:extLst>
      <p:ext uri="{BB962C8B-B14F-4D97-AF65-F5344CB8AC3E}">
        <p14:creationId xmlns:p14="http://schemas.microsoft.com/office/powerpoint/2010/main" val="3559785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prstClr val="black"/>
                </a:solidFill>
              </a:rPr>
              <a:t>İŞYERİ HEKİMİ VE DİĞER SAĞLIK PERSONELİNİN GÖREV, YETKİ,</a:t>
            </a:r>
            <a:r>
              <a:rPr lang="tr-TR" sz="2400" dirty="0">
                <a:solidFill>
                  <a:prstClr val="black"/>
                </a:solidFill>
              </a:rPr>
              <a:t/>
            </a:r>
            <a:br>
              <a:rPr lang="tr-TR" sz="2400" dirty="0">
                <a:solidFill>
                  <a:prstClr val="black"/>
                </a:solidFill>
              </a:rPr>
            </a:br>
            <a:r>
              <a:rPr lang="tr-TR" sz="2400" b="1" dirty="0">
                <a:solidFill>
                  <a:prstClr val="black"/>
                </a:solidFill>
              </a:rPr>
              <a:t>SORUMLULUK VE EĞİTİMLERİ HAKKINDA YÖNETMELİK</a:t>
            </a:r>
            <a:r>
              <a:rPr lang="tr-TR" dirty="0">
                <a:solidFill>
                  <a:prstClr val="black"/>
                </a:solidFill>
              </a:rPr>
              <a:t/>
            </a:r>
            <a:br>
              <a:rPr lang="tr-TR" dirty="0">
                <a:solidFill>
                  <a:prstClr val="black"/>
                </a:solidFill>
              </a:rPr>
            </a:br>
            <a:r>
              <a:rPr lang="tr-TR" sz="2400" b="1" dirty="0">
                <a:solidFill>
                  <a:prstClr val="black"/>
                </a:solidFill>
              </a:rPr>
              <a:t>20 Temmuz 2013  CUMARTESİ</a:t>
            </a:r>
            <a:endParaRPr lang="tr-TR" dirty="0"/>
          </a:p>
        </p:txBody>
      </p:sp>
      <p:sp>
        <p:nvSpPr>
          <p:cNvPr id="3" name="İçerik Yer Tutucusu 2"/>
          <p:cNvSpPr>
            <a:spLocks noGrp="1"/>
          </p:cNvSpPr>
          <p:nvPr>
            <p:ph idx="1"/>
          </p:nvPr>
        </p:nvSpPr>
        <p:spPr/>
        <p:txBody>
          <a:bodyPr/>
          <a:lstStyle/>
          <a:p>
            <a:pPr marL="0" lvl="0" indent="0">
              <a:buNone/>
            </a:pPr>
            <a:r>
              <a:rPr lang="tr-TR" sz="2400" dirty="0"/>
              <a:t>Diğer sağlık personelinin çalışma süreleri–MADDE 19</a:t>
            </a:r>
          </a:p>
          <a:p>
            <a:pPr marL="0" indent="0">
              <a:buNone/>
            </a:pPr>
            <a:r>
              <a:rPr lang="tr-TR" sz="2400" dirty="0"/>
              <a:t>(2) Tam süreli işyeri hekiminin görevlendirildiği işyerlerinde, </a:t>
            </a:r>
            <a:r>
              <a:rPr lang="tr-TR" sz="2400" b="1" u="sng" dirty="0"/>
              <a:t>diğer sağlık personeli görevlendirilmesi şartı aranmaz</a:t>
            </a:r>
            <a:r>
              <a:rPr lang="tr-TR" sz="2400" dirty="0"/>
              <a:t>. Ancak, iş sağlığı ve güvenliği hizmetlerinin daha etkin sunulması amacıyla bu işyerlerinde, </a:t>
            </a:r>
            <a:r>
              <a:rPr lang="tr-TR" sz="2400" b="1" u="sng" dirty="0"/>
              <a:t>işyeri hekiminin talebi ve işverenin uygun görmesi halinde diğer sağlık personeli görevlendirilebilir.</a:t>
            </a:r>
          </a:p>
          <a:p>
            <a:pPr marL="0" indent="0">
              <a:buNone/>
            </a:pPr>
            <a:r>
              <a:rPr lang="tr-TR" sz="2400" dirty="0"/>
              <a:t>Diğer sağlık personelinin nitelikleri ve </a:t>
            </a:r>
            <a:r>
              <a:rPr lang="tr-TR" sz="2400" dirty="0" smtClean="0"/>
              <a:t>görevlendirilmeleri-Md </a:t>
            </a:r>
            <a:r>
              <a:rPr lang="tr-TR" sz="2400" dirty="0"/>
              <a:t>14 </a:t>
            </a:r>
          </a:p>
          <a:p>
            <a:pPr marL="0" indent="0">
              <a:buNone/>
            </a:pPr>
            <a:r>
              <a:rPr lang="tr-TR" sz="2400" dirty="0"/>
              <a:t>(3) Diğer sağlık personelinin görevlendirilmesinde, bu Yönetmeliğe göre hesaplanan çalışma süreleri bölünerek birden fazla kişiye verilemez.</a:t>
            </a:r>
          </a:p>
          <a:p>
            <a:pPr marL="0" indent="0">
              <a:buNone/>
            </a:pPr>
            <a:endParaRPr lang="tr-TR" sz="24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31</a:t>
            </a:fld>
            <a:endParaRPr lang="tr-TR"/>
          </a:p>
        </p:txBody>
      </p:sp>
    </p:spTree>
    <p:extLst>
      <p:ext uri="{BB962C8B-B14F-4D97-AF65-F5344CB8AC3E}">
        <p14:creationId xmlns:p14="http://schemas.microsoft.com/office/powerpoint/2010/main" val="2012129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17) İşyeri Hekimi ve Diğer Sağlık Personelinin Görev, Yetki, Sorumluluk ve Eğitimleri Hakkında Yönetmeliğe göre aşağıdaki meslek gruplarından hangisi diğer sağlık personeli kapsamında değildir? </a:t>
            </a:r>
          </a:p>
          <a:p>
            <a:pPr algn="l"/>
            <a:r>
              <a:rPr lang="tr-TR" sz="2800" dirty="0">
                <a:solidFill>
                  <a:schemeClr val="tx1"/>
                </a:solidFill>
              </a:rPr>
              <a:t> A) Hemşire 		B) Sağlık memuru </a:t>
            </a:r>
          </a:p>
          <a:p>
            <a:pPr algn="l"/>
            <a:r>
              <a:rPr lang="tr-TR" sz="2800" dirty="0">
                <a:solidFill>
                  <a:schemeClr val="tx1"/>
                </a:solidFill>
              </a:rPr>
              <a:t> C) Acil Tıp Teknisyeni 	D) Röntgen Teknisyeni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32</a:t>
            </a:fld>
            <a:endParaRPr lang="tr-TR"/>
          </a:p>
        </p:txBody>
      </p:sp>
    </p:spTree>
    <p:extLst>
      <p:ext uri="{BB962C8B-B14F-4D97-AF65-F5344CB8AC3E}">
        <p14:creationId xmlns:p14="http://schemas.microsoft.com/office/powerpoint/2010/main" val="1516731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a:solidFill>
                  <a:prstClr val="black"/>
                </a:solidFill>
              </a:rPr>
              <a:t>İŞYERİ HEKİMİ VE DİĞER SAĞLIK PERSONELİNİN GÖREV, YETKİ,</a:t>
            </a:r>
            <a:r>
              <a:rPr lang="tr-TR" sz="2400" dirty="0">
                <a:solidFill>
                  <a:prstClr val="black"/>
                </a:solidFill>
              </a:rPr>
              <a:t/>
            </a:r>
            <a:br>
              <a:rPr lang="tr-TR" sz="2400" dirty="0">
                <a:solidFill>
                  <a:prstClr val="black"/>
                </a:solidFill>
              </a:rPr>
            </a:br>
            <a:r>
              <a:rPr lang="tr-TR" sz="2400" b="1" dirty="0">
                <a:solidFill>
                  <a:prstClr val="black"/>
                </a:solidFill>
              </a:rPr>
              <a:t>SORUMLULUK VE EĞİTİMLERİ HAKKINDA YÖNETMELİK</a:t>
            </a:r>
            <a:r>
              <a:rPr lang="tr-TR" dirty="0">
                <a:solidFill>
                  <a:prstClr val="black"/>
                </a:solidFill>
              </a:rPr>
              <a:t/>
            </a:r>
            <a:br>
              <a:rPr lang="tr-TR" dirty="0">
                <a:solidFill>
                  <a:prstClr val="black"/>
                </a:solidFill>
              </a:rPr>
            </a:br>
            <a:r>
              <a:rPr lang="tr-TR" sz="2400" b="1" dirty="0">
                <a:solidFill>
                  <a:prstClr val="black"/>
                </a:solidFill>
              </a:rPr>
              <a:t>20 Temmuz 2013  CUMARTESİ</a:t>
            </a:r>
            <a:endParaRPr lang="tr-TR" dirty="0"/>
          </a:p>
        </p:txBody>
      </p:sp>
      <p:sp>
        <p:nvSpPr>
          <p:cNvPr id="3" name="İçerik Yer Tutucusu 2"/>
          <p:cNvSpPr>
            <a:spLocks noGrp="1"/>
          </p:cNvSpPr>
          <p:nvPr>
            <p:ph idx="1"/>
          </p:nvPr>
        </p:nvSpPr>
        <p:spPr/>
        <p:txBody>
          <a:bodyPr/>
          <a:lstStyle/>
          <a:p>
            <a:pPr marL="0" indent="0">
              <a:buNone/>
            </a:pPr>
            <a:r>
              <a:rPr lang="tr-TR" b="1" dirty="0" smtClean="0"/>
              <a:t>Tanımlar - MADDE </a:t>
            </a:r>
            <a:r>
              <a:rPr lang="tr-TR" b="1" dirty="0"/>
              <a:t>4 –</a:t>
            </a:r>
            <a:r>
              <a:rPr lang="tr-TR" dirty="0"/>
              <a:t> </a:t>
            </a:r>
            <a:endParaRPr lang="tr-TR" dirty="0" smtClean="0"/>
          </a:p>
          <a:p>
            <a:pPr marL="0" indent="0">
              <a:buNone/>
            </a:pPr>
            <a:r>
              <a:rPr lang="tr-TR" dirty="0"/>
              <a:t>b) Diğer sağlık personeli: İş sağlığı ve güvenliği hizmetlerinde görevlendirilmek üzere Bakanlıkça belgelendirilmiş </a:t>
            </a:r>
            <a:r>
              <a:rPr lang="tr-TR" b="1" u="sng" dirty="0"/>
              <a:t>hemşire, sağlık memuru</a:t>
            </a:r>
            <a:r>
              <a:rPr lang="tr-TR" dirty="0"/>
              <a:t>, </a:t>
            </a:r>
            <a:r>
              <a:rPr lang="tr-TR" b="1" u="sng" dirty="0"/>
              <a:t>acil tıp teknisyeni ve çevre sağlığı teknisyeni </a:t>
            </a:r>
            <a:r>
              <a:rPr lang="tr-TR" dirty="0"/>
              <a:t>diplomasına sahip olan kişiler ile Bakanlıkça verilen işyeri hemşireliği belgesine sahip kişileri,</a:t>
            </a:r>
          </a:p>
          <a:p>
            <a:pPr marL="0" indent="0">
              <a:buNone/>
            </a:pPr>
            <a:endParaRPr lang="tr-TR" sz="24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33</a:t>
            </a:fld>
            <a:endParaRPr lang="tr-TR"/>
          </a:p>
        </p:txBody>
      </p:sp>
    </p:spTree>
    <p:extLst>
      <p:ext uri="{BB962C8B-B14F-4D97-AF65-F5344CB8AC3E}">
        <p14:creationId xmlns:p14="http://schemas.microsoft.com/office/powerpoint/2010/main" val="305281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18)  İşçilerin sağlık muayenelerinden elde edilen verilerin analiz edilmesi TS OHSAS 18001’in hangi aşamasında yapılır? </a:t>
            </a:r>
          </a:p>
          <a:p>
            <a:pPr algn="l"/>
            <a:r>
              <a:rPr lang="tr-TR" sz="2800" dirty="0">
                <a:solidFill>
                  <a:schemeClr val="tx1"/>
                </a:solidFill>
              </a:rPr>
              <a:t>A) Uygulama 		B) Kontrol önlemleri </a:t>
            </a:r>
          </a:p>
          <a:p>
            <a:pPr algn="l"/>
            <a:r>
              <a:rPr lang="tr-TR" sz="2800" dirty="0">
                <a:solidFill>
                  <a:schemeClr val="tx1"/>
                </a:solidFill>
              </a:rPr>
              <a:t>C) Durum tespiti 	D)Planlama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34</a:t>
            </a:fld>
            <a:endParaRPr lang="tr-TR"/>
          </a:p>
        </p:txBody>
      </p:sp>
    </p:spTree>
    <p:extLst>
      <p:ext uri="{BB962C8B-B14F-4D97-AF65-F5344CB8AC3E}">
        <p14:creationId xmlns:p14="http://schemas.microsoft.com/office/powerpoint/2010/main" val="137671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19) TS-EN-ISO 9000 Kalite Yönetim Sistemi’ne göre, girdileri çıktılara dönüştüren birbirleriyle ilgili veya etkileşimli faaliyetlere ne denir? </a:t>
            </a:r>
          </a:p>
          <a:p>
            <a:pPr algn="l"/>
            <a:r>
              <a:rPr lang="tr-TR" sz="2800" dirty="0">
                <a:solidFill>
                  <a:schemeClr val="tx1"/>
                </a:solidFill>
              </a:rPr>
              <a:t> A) Proses 		B) Sistem </a:t>
            </a:r>
          </a:p>
          <a:p>
            <a:pPr algn="l"/>
            <a:r>
              <a:rPr lang="tr-TR" sz="2800" dirty="0">
                <a:solidFill>
                  <a:schemeClr val="tx1"/>
                </a:solidFill>
              </a:rPr>
              <a:t> C) Ürün 		D) Verimlilik</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35</a:t>
            </a:fld>
            <a:endParaRPr lang="tr-TR"/>
          </a:p>
        </p:txBody>
      </p:sp>
    </p:spTree>
    <p:extLst>
      <p:ext uri="{BB962C8B-B14F-4D97-AF65-F5344CB8AC3E}">
        <p14:creationId xmlns:p14="http://schemas.microsoft.com/office/powerpoint/2010/main" val="368307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20) İşverenin, çalışanların sağlık ve güvenliklerinin korunması için her bölümdeki ilgili kişileri bilgilendirme, eğitme ve katılımını sağlama çalışmaları, OHSAS 18001 Yönetim sisteminin hangi aşamasında yapılır?</a:t>
            </a:r>
          </a:p>
          <a:p>
            <a:pPr algn="l"/>
            <a:r>
              <a:rPr lang="tr-TR" sz="2800" dirty="0">
                <a:solidFill>
                  <a:schemeClr val="tx1"/>
                </a:solidFill>
              </a:rPr>
              <a:t>A)	Önlem alma</a:t>
            </a:r>
          </a:p>
          <a:p>
            <a:pPr algn="l"/>
            <a:r>
              <a:rPr lang="tr-TR" sz="2800" dirty="0">
                <a:solidFill>
                  <a:schemeClr val="tx1"/>
                </a:solidFill>
              </a:rPr>
              <a:t>B)	Uygulama </a:t>
            </a:r>
          </a:p>
          <a:p>
            <a:pPr algn="l"/>
            <a:r>
              <a:rPr lang="tr-TR" sz="2800" dirty="0">
                <a:solidFill>
                  <a:schemeClr val="tx1"/>
                </a:solidFill>
              </a:rPr>
              <a:t>C)	Kontrol ve düzeltici faaliyetler</a:t>
            </a:r>
          </a:p>
          <a:p>
            <a:pPr algn="l"/>
            <a:r>
              <a:rPr lang="tr-TR" sz="2800" dirty="0">
                <a:solidFill>
                  <a:schemeClr val="tx1"/>
                </a:solidFill>
              </a:rPr>
              <a:t>D)	Planlama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36</a:t>
            </a:fld>
            <a:endParaRPr lang="tr-TR"/>
          </a:p>
        </p:txBody>
      </p:sp>
    </p:spTree>
    <p:extLst>
      <p:ext uri="{BB962C8B-B14F-4D97-AF65-F5344CB8AC3E}">
        <p14:creationId xmlns:p14="http://schemas.microsoft.com/office/powerpoint/2010/main" val="126427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21) Aşağıdakilerden hangisi / hangileri İş Teftiş Kurulunun görevleri arasındadır? </a:t>
            </a:r>
          </a:p>
          <a:p>
            <a:pPr algn="l"/>
            <a:r>
              <a:rPr lang="tr-TR" sz="2000" dirty="0">
                <a:solidFill>
                  <a:schemeClr val="tx1"/>
                </a:solidFill>
              </a:rPr>
              <a:t>I-	Ulusal ve uluslararası kurum ve kuruluşlarla işbirliği ve koordinasyon sağlamak. </a:t>
            </a:r>
          </a:p>
          <a:p>
            <a:pPr algn="l"/>
            <a:r>
              <a:rPr lang="tr-TR" sz="2000" dirty="0">
                <a:solidFill>
                  <a:schemeClr val="tx1"/>
                </a:solidFill>
              </a:rPr>
              <a:t>II-	Çalışma hayatıyla ilgili mevzuatın uygulanmasını denetlemek. </a:t>
            </a:r>
          </a:p>
          <a:p>
            <a:pPr algn="l"/>
            <a:r>
              <a:rPr lang="tr-TR" sz="2000" dirty="0">
                <a:solidFill>
                  <a:schemeClr val="tx1"/>
                </a:solidFill>
              </a:rPr>
              <a:t>III-	İş teftişiyle ilgili mevzuat çalışması yapmak ve mevzuatta görülen boşluk ve aksaklıkların giderilmesi için alınması gerekli önlemler konusunda görüş bildirmek. </a:t>
            </a:r>
          </a:p>
          <a:p>
            <a:pPr algn="l"/>
            <a:r>
              <a:rPr lang="tr-TR" sz="2000" dirty="0">
                <a:solidFill>
                  <a:schemeClr val="tx1"/>
                </a:solidFill>
              </a:rPr>
              <a:t>IV-	İş teftişiyle ilgili istatistikleri tutmak, değerlendirmek, yorumlamak ve yayınlanmasını sağlamak.</a:t>
            </a:r>
          </a:p>
          <a:p>
            <a:pPr algn="l"/>
            <a:r>
              <a:rPr lang="tr-TR" sz="2000" dirty="0">
                <a:solidFill>
                  <a:schemeClr val="tx1"/>
                </a:solidFill>
              </a:rPr>
              <a:t>A)	I – II – III 				</a:t>
            </a:r>
          </a:p>
          <a:p>
            <a:pPr algn="l"/>
            <a:r>
              <a:rPr lang="tr-TR" sz="2000" dirty="0">
                <a:solidFill>
                  <a:schemeClr val="tx1"/>
                </a:solidFill>
              </a:rPr>
              <a:t>B)	I – II – IV </a:t>
            </a:r>
          </a:p>
          <a:p>
            <a:pPr algn="l"/>
            <a:r>
              <a:rPr lang="tr-TR" sz="2000" dirty="0">
                <a:solidFill>
                  <a:schemeClr val="tx1"/>
                </a:solidFill>
              </a:rPr>
              <a:t>C)	II – III – IV </a:t>
            </a:r>
          </a:p>
          <a:p>
            <a:pPr algn="l"/>
            <a:r>
              <a:rPr lang="tr-TR" sz="2000" dirty="0">
                <a:solidFill>
                  <a:schemeClr val="tx1"/>
                </a:solidFill>
              </a:rPr>
              <a:t>D)	I – II – III – IV</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37</a:t>
            </a:fld>
            <a:endParaRPr lang="tr-TR"/>
          </a:p>
        </p:txBody>
      </p:sp>
    </p:spTree>
    <p:extLst>
      <p:ext uri="{BB962C8B-B14F-4D97-AF65-F5344CB8AC3E}">
        <p14:creationId xmlns:p14="http://schemas.microsoft.com/office/powerpoint/2010/main" val="3289959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22) Uluslararası Çalışma Örgütü (ILO) Sözleşmelerine ilişkin olarak aşağıdaki önermelerden hangisi/hangileri doğrudur? </a:t>
            </a:r>
          </a:p>
          <a:p>
            <a:pPr algn="l"/>
            <a:r>
              <a:rPr lang="tr-TR" sz="2400" dirty="0">
                <a:solidFill>
                  <a:schemeClr val="tx1"/>
                </a:solidFill>
              </a:rPr>
              <a:t>I-	Türkiye, ILO Sözleşmelerinin tamamını imzalamıştır. </a:t>
            </a:r>
          </a:p>
          <a:p>
            <a:pPr algn="l"/>
            <a:r>
              <a:rPr lang="tr-TR" sz="2400" dirty="0">
                <a:solidFill>
                  <a:schemeClr val="tx1"/>
                </a:solidFill>
              </a:rPr>
              <a:t>II-	ILO, 112 sayılı Sözleşmesi’yle iş yerlerinde ilk ve acil yardım birimi kurulmasını istemektedir. </a:t>
            </a:r>
          </a:p>
          <a:p>
            <a:pPr algn="l"/>
            <a:r>
              <a:rPr lang="tr-TR" sz="2400" dirty="0">
                <a:solidFill>
                  <a:schemeClr val="tx1"/>
                </a:solidFill>
              </a:rPr>
              <a:t>III-	ILO, Tavsiye Kararları ve Sözleşmeler olmak üzere 2 tür teknik metin üretmektedir. </a:t>
            </a:r>
          </a:p>
          <a:p>
            <a:pPr algn="l"/>
            <a:r>
              <a:rPr lang="tr-TR" sz="2400" dirty="0">
                <a:solidFill>
                  <a:schemeClr val="tx1"/>
                </a:solidFill>
              </a:rPr>
              <a:t>IV-	ILO Sözleşmeleri, üye ülkeleri doğrudan bağlar. </a:t>
            </a:r>
          </a:p>
          <a:p>
            <a:pPr algn="l"/>
            <a:r>
              <a:rPr lang="tr-TR" sz="2400" dirty="0">
                <a:solidFill>
                  <a:schemeClr val="tx1"/>
                </a:solidFill>
              </a:rPr>
              <a:t>A) I - II 				B) II - IV </a:t>
            </a:r>
          </a:p>
          <a:p>
            <a:pPr algn="l"/>
            <a:r>
              <a:rPr lang="tr-TR" sz="2400" dirty="0">
                <a:solidFill>
                  <a:schemeClr val="tx1"/>
                </a:solidFill>
              </a:rPr>
              <a:t>C) I - III 				D) Yalnız III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38</a:t>
            </a:fld>
            <a:endParaRPr lang="tr-TR"/>
          </a:p>
        </p:txBody>
      </p:sp>
    </p:spTree>
    <p:extLst>
      <p:ext uri="{BB962C8B-B14F-4D97-AF65-F5344CB8AC3E}">
        <p14:creationId xmlns:p14="http://schemas.microsoft.com/office/powerpoint/2010/main" val="19645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23) Hangisi uluslararası yayınlarda özel risk grupları içinde yer almaz? </a:t>
            </a:r>
          </a:p>
          <a:p>
            <a:pPr algn="l"/>
            <a:r>
              <a:rPr lang="tr-TR" sz="2800" dirty="0">
                <a:solidFill>
                  <a:schemeClr val="tx1"/>
                </a:solidFill>
              </a:rPr>
              <a:t>A)	Çocuk çalışanlar</a:t>
            </a:r>
          </a:p>
          <a:p>
            <a:pPr algn="l"/>
            <a:r>
              <a:rPr lang="tr-TR" sz="2800" dirty="0">
                <a:solidFill>
                  <a:schemeClr val="tx1"/>
                </a:solidFill>
              </a:rPr>
              <a:t>B)	Yeterince dinlendirilmeyen çalışanlar </a:t>
            </a:r>
          </a:p>
          <a:p>
            <a:pPr algn="l"/>
            <a:r>
              <a:rPr lang="tr-TR" sz="2800" dirty="0">
                <a:solidFill>
                  <a:schemeClr val="tx1"/>
                </a:solidFill>
              </a:rPr>
              <a:t>C)	Yaşlı çalışanlar</a:t>
            </a:r>
          </a:p>
          <a:p>
            <a:pPr algn="l"/>
            <a:r>
              <a:rPr lang="tr-TR" sz="2800" dirty="0">
                <a:solidFill>
                  <a:schemeClr val="tx1"/>
                </a:solidFill>
              </a:rPr>
              <a:t>D)	Kadın çalışanlar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39</a:t>
            </a:fld>
            <a:endParaRPr lang="tr-TR"/>
          </a:p>
        </p:txBody>
      </p:sp>
    </p:spTree>
    <p:extLst>
      <p:ext uri="{BB962C8B-B14F-4D97-AF65-F5344CB8AC3E}">
        <p14:creationId xmlns:p14="http://schemas.microsoft.com/office/powerpoint/2010/main" val="2462324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 Aşağıdakilerden hangisi tehlikeli hareket değildir? </a:t>
            </a:r>
          </a:p>
          <a:p>
            <a:pPr algn="l"/>
            <a:r>
              <a:rPr lang="tr-TR" sz="2800" dirty="0">
                <a:solidFill>
                  <a:schemeClr val="tx1"/>
                </a:solidFill>
              </a:rPr>
              <a:t>A)	Makine ve tezgahların hatalı yerleşimi	</a:t>
            </a:r>
          </a:p>
          <a:p>
            <a:pPr algn="l"/>
            <a:r>
              <a:rPr lang="tr-TR" sz="2800" dirty="0">
                <a:solidFill>
                  <a:schemeClr val="tx1"/>
                </a:solidFill>
              </a:rPr>
              <a:t>B)	Gereksiz hızlı çalışma </a:t>
            </a:r>
          </a:p>
          <a:p>
            <a:pPr algn="l"/>
            <a:r>
              <a:rPr lang="tr-TR" sz="2800" dirty="0">
                <a:solidFill>
                  <a:schemeClr val="tx1"/>
                </a:solidFill>
              </a:rPr>
              <a:t>C)	Koruyucu tertibatı kullanmama		</a:t>
            </a:r>
          </a:p>
          <a:p>
            <a:pPr algn="l"/>
            <a:r>
              <a:rPr lang="tr-TR" sz="2800" dirty="0">
                <a:solidFill>
                  <a:schemeClr val="tx1"/>
                </a:solidFill>
              </a:rPr>
              <a:t>D)	Alet ve makineleri tehlikeli şekilde kullanma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a:t>
            </a:fld>
            <a:endParaRPr lang="tr-TR"/>
          </a:p>
        </p:txBody>
      </p:sp>
    </p:spTree>
    <p:extLst>
      <p:ext uri="{BB962C8B-B14F-4D97-AF65-F5344CB8AC3E}">
        <p14:creationId xmlns:p14="http://schemas.microsoft.com/office/powerpoint/2010/main" val="422074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24) İş Sağlığı ve Güvenliği Kurullarında, kurulun başkanı için en doğru tanımlama hangisidir?</a:t>
            </a:r>
          </a:p>
          <a:p>
            <a:pPr algn="l"/>
            <a:r>
              <a:rPr lang="tr-TR" sz="2800" dirty="0">
                <a:solidFill>
                  <a:schemeClr val="tx1"/>
                </a:solidFill>
              </a:rPr>
              <a:t>A)	İşveren</a:t>
            </a:r>
          </a:p>
          <a:p>
            <a:pPr algn="l"/>
            <a:r>
              <a:rPr lang="tr-TR" sz="2800" dirty="0">
                <a:solidFill>
                  <a:schemeClr val="tx1"/>
                </a:solidFill>
              </a:rPr>
              <a:t>B)	İşveren veya işveren vekili</a:t>
            </a:r>
          </a:p>
          <a:p>
            <a:pPr algn="l"/>
            <a:r>
              <a:rPr lang="tr-TR" sz="2800" dirty="0">
                <a:solidFill>
                  <a:schemeClr val="tx1"/>
                </a:solidFill>
              </a:rPr>
              <a:t>C)	İşyeri hekimi </a:t>
            </a:r>
          </a:p>
          <a:p>
            <a:pPr algn="l"/>
            <a:r>
              <a:rPr lang="tr-TR" sz="2800" dirty="0">
                <a:solidFill>
                  <a:schemeClr val="tx1"/>
                </a:solidFill>
              </a:rPr>
              <a:t>D)	İş Güvenliği Uzmanı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40</a:t>
            </a:fld>
            <a:endParaRPr lang="tr-TR"/>
          </a:p>
        </p:txBody>
      </p:sp>
    </p:spTree>
    <p:extLst>
      <p:ext uri="{BB962C8B-B14F-4D97-AF65-F5344CB8AC3E}">
        <p14:creationId xmlns:p14="http://schemas.microsoft.com/office/powerpoint/2010/main" val="96288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25) Aşağıdakilerden hangisi “Hata ağacı analizi” risk değerlendirme metodunu ifade eden kısaltmadır? </a:t>
            </a:r>
          </a:p>
          <a:p>
            <a:pPr algn="l"/>
            <a:r>
              <a:rPr lang="tr-TR" sz="2800" dirty="0">
                <a:solidFill>
                  <a:schemeClr val="tx1"/>
                </a:solidFill>
              </a:rPr>
              <a:t>A) Matris			</a:t>
            </a:r>
            <a:r>
              <a:rPr lang="tr-TR" sz="2800" dirty="0" smtClean="0">
                <a:solidFill>
                  <a:schemeClr val="tx1"/>
                </a:solidFill>
              </a:rPr>
              <a:t>	B</a:t>
            </a:r>
            <a:r>
              <a:rPr lang="tr-TR" sz="2800" dirty="0">
                <a:solidFill>
                  <a:schemeClr val="tx1"/>
                </a:solidFill>
              </a:rPr>
              <a:t>) HAZOP</a:t>
            </a:r>
          </a:p>
          <a:p>
            <a:pPr algn="l"/>
            <a:r>
              <a:rPr lang="tr-TR" sz="2800" dirty="0">
                <a:solidFill>
                  <a:schemeClr val="tx1"/>
                </a:solidFill>
              </a:rPr>
              <a:t>C) Fine-Kinney	 		D) FTA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41</a:t>
            </a:fld>
            <a:endParaRPr lang="tr-TR"/>
          </a:p>
        </p:txBody>
      </p:sp>
    </p:spTree>
    <p:extLst>
      <p:ext uri="{BB962C8B-B14F-4D97-AF65-F5344CB8AC3E}">
        <p14:creationId xmlns:p14="http://schemas.microsoft.com/office/powerpoint/2010/main" val="391760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26) Aşağıdakilerden hangisi risk algılamasını etkileyen faktörlerden değildir?</a:t>
            </a:r>
          </a:p>
          <a:p>
            <a:pPr algn="l"/>
            <a:r>
              <a:rPr lang="tr-TR" sz="2800" dirty="0">
                <a:solidFill>
                  <a:schemeClr val="tx1"/>
                </a:solidFill>
              </a:rPr>
              <a:t>A)	Korkutuculuk düzeyi </a:t>
            </a:r>
          </a:p>
          <a:p>
            <a:pPr algn="l"/>
            <a:r>
              <a:rPr lang="tr-TR" sz="2800" dirty="0">
                <a:solidFill>
                  <a:schemeClr val="tx1"/>
                </a:solidFill>
              </a:rPr>
              <a:t>B)	İşveren olmak</a:t>
            </a:r>
          </a:p>
          <a:p>
            <a:pPr algn="l"/>
            <a:r>
              <a:rPr lang="tr-TR" sz="2800" dirty="0">
                <a:solidFill>
                  <a:schemeClr val="tx1"/>
                </a:solidFill>
              </a:rPr>
              <a:t>C)	Etkilenecek kişi sayısı</a:t>
            </a:r>
          </a:p>
          <a:p>
            <a:pPr algn="l"/>
            <a:r>
              <a:rPr lang="tr-TR" sz="2800" dirty="0">
                <a:solidFill>
                  <a:schemeClr val="tx1"/>
                </a:solidFill>
              </a:rPr>
              <a:t>D)	</a:t>
            </a:r>
            <a:r>
              <a:rPr lang="tr-TR" sz="2800" dirty="0" err="1">
                <a:solidFill>
                  <a:schemeClr val="tx1"/>
                </a:solidFill>
              </a:rPr>
              <a:t>Anlaşılabilirlik</a:t>
            </a:r>
            <a:r>
              <a:rPr lang="tr-TR" sz="2800" dirty="0">
                <a:solidFill>
                  <a:schemeClr val="tx1"/>
                </a:solidFill>
              </a:rPr>
              <a:t> düzeyi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42</a:t>
            </a:fld>
            <a:endParaRPr lang="tr-TR"/>
          </a:p>
        </p:txBody>
      </p:sp>
    </p:spTree>
    <p:extLst>
      <p:ext uri="{BB962C8B-B14F-4D97-AF65-F5344CB8AC3E}">
        <p14:creationId xmlns:p14="http://schemas.microsoft.com/office/powerpoint/2010/main" val="433249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27) İşyeri bazında tehlikelerin ortadan kaldırılması ya da risklerin kabul edilebilir düzeye indirilmesi için verilmesi gereken karar aşağıdakilerden hangisidir?</a:t>
            </a:r>
          </a:p>
          <a:p>
            <a:pPr algn="l"/>
            <a:r>
              <a:rPr lang="tr-TR" sz="2800" dirty="0">
                <a:solidFill>
                  <a:schemeClr val="tx1"/>
                </a:solidFill>
              </a:rPr>
              <a:t>A)	Kontrol tedbirleri</a:t>
            </a:r>
          </a:p>
          <a:p>
            <a:pPr algn="l"/>
            <a:r>
              <a:rPr lang="tr-TR" sz="2800" dirty="0">
                <a:solidFill>
                  <a:schemeClr val="tx1"/>
                </a:solidFill>
              </a:rPr>
              <a:t>B)	Yasal düzenleme yapılması</a:t>
            </a:r>
          </a:p>
          <a:p>
            <a:pPr algn="l"/>
            <a:r>
              <a:rPr lang="tr-TR" sz="2800" dirty="0">
                <a:solidFill>
                  <a:schemeClr val="tx1"/>
                </a:solidFill>
              </a:rPr>
              <a:t>C)	Tehlikelerin yeniden tanımlanması</a:t>
            </a:r>
          </a:p>
          <a:p>
            <a:pPr algn="l"/>
            <a:r>
              <a:rPr lang="tr-TR" sz="2800" dirty="0">
                <a:solidFill>
                  <a:schemeClr val="tx1"/>
                </a:solidFill>
              </a:rPr>
              <a:t>D)	Politikanın gözden geçirilmesi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43</a:t>
            </a:fld>
            <a:endParaRPr lang="tr-TR"/>
          </a:p>
        </p:txBody>
      </p:sp>
    </p:spTree>
    <p:extLst>
      <p:ext uri="{BB962C8B-B14F-4D97-AF65-F5344CB8AC3E}">
        <p14:creationId xmlns:p14="http://schemas.microsoft.com/office/powerpoint/2010/main" val="244330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28) Kuruluşların iş kazası risk değerlendirme çalışmalarının ne zaman yapılması gerekli değildir?  </a:t>
            </a:r>
          </a:p>
          <a:p>
            <a:pPr algn="l"/>
            <a:endParaRPr lang="tr-TR" sz="2800" dirty="0">
              <a:solidFill>
                <a:schemeClr val="tx1"/>
              </a:solidFill>
            </a:endParaRPr>
          </a:p>
          <a:p>
            <a:pPr algn="l"/>
            <a:r>
              <a:rPr lang="tr-TR" sz="2800" dirty="0">
                <a:solidFill>
                  <a:schemeClr val="tx1"/>
                </a:solidFill>
              </a:rPr>
              <a:t>A)	İşe başlama aşamasında </a:t>
            </a:r>
          </a:p>
          <a:p>
            <a:pPr algn="l"/>
            <a:r>
              <a:rPr lang="tr-TR" sz="2800" dirty="0">
                <a:solidFill>
                  <a:schemeClr val="tx1"/>
                </a:solidFill>
              </a:rPr>
              <a:t>B)	İş kazası meslek hastalığı olayı sonrasında</a:t>
            </a:r>
          </a:p>
          <a:p>
            <a:pPr algn="l"/>
            <a:r>
              <a:rPr lang="tr-TR" sz="2800" dirty="0">
                <a:solidFill>
                  <a:schemeClr val="tx1"/>
                </a:solidFill>
              </a:rPr>
              <a:t>C)	Bakım sonrası dönemde </a:t>
            </a:r>
          </a:p>
          <a:p>
            <a:pPr algn="l"/>
            <a:r>
              <a:rPr lang="tr-TR" sz="2800" dirty="0">
                <a:solidFill>
                  <a:schemeClr val="tx1"/>
                </a:solidFill>
              </a:rPr>
              <a:t>D)	Düzenli aralıklarla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44</a:t>
            </a:fld>
            <a:endParaRPr lang="tr-TR"/>
          </a:p>
        </p:txBody>
      </p:sp>
    </p:spTree>
    <p:extLst>
      <p:ext uri="{BB962C8B-B14F-4D97-AF65-F5344CB8AC3E}">
        <p14:creationId xmlns:p14="http://schemas.microsoft.com/office/powerpoint/2010/main" val="3976409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29) Aşağıdakilerden hangisi risk değerlendirmesinin aşamalarından değildir? </a:t>
            </a:r>
          </a:p>
          <a:p>
            <a:pPr algn="l"/>
            <a:r>
              <a:rPr lang="tr-TR" sz="2800" dirty="0">
                <a:solidFill>
                  <a:schemeClr val="tx1"/>
                </a:solidFill>
              </a:rPr>
              <a:t>A)	Risklerin belirlenmesi ve sınıflandırılması,</a:t>
            </a:r>
          </a:p>
          <a:p>
            <a:pPr algn="l"/>
            <a:r>
              <a:rPr lang="tr-TR" sz="2800" dirty="0">
                <a:solidFill>
                  <a:schemeClr val="tx1"/>
                </a:solidFill>
              </a:rPr>
              <a:t>B)	Uygun analiz yöntemlerinin kullanılması,</a:t>
            </a:r>
          </a:p>
          <a:p>
            <a:pPr algn="l"/>
            <a:r>
              <a:rPr lang="tr-TR" sz="2800" dirty="0">
                <a:solidFill>
                  <a:schemeClr val="tx1"/>
                </a:solidFill>
              </a:rPr>
              <a:t>C)	Risklerin değerlendirilmesi ve sıralanması,</a:t>
            </a:r>
          </a:p>
          <a:p>
            <a:pPr algn="l"/>
            <a:r>
              <a:rPr lang="tr-TR" sz="2800" dirty="0">
                <a:solidFill>
                  <a:schemeClr val="tx1"/>
                </a:solidFill>
              </a:rPr>
              <a:t>D)	Önlemler için maliyetlerin belirlenmesi,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45</a:t>
            </a:fld>
            <a:endParaRPr lang="tr-TR"/>
          </a:p>
        </p:txBody>
      </p:sp>
    </p:spTree>
    <p:extLst>
      <p:ext uri="{BB962C8B-B14F-4D97-AF65-F5344CB8AC3E}">
        <p14:creationId xmlns:p14="http://schemas.microsoft.com/office/powerpoint/2010/main" val="160895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30) Risk değerlendirmesinde “olasılık” neyi ifade eder? </a:t>
            </a:r>
          </a:p>
          <a:p>
            <a:pPr algn="l"/>
            <a:r>
              <a:rPr lang="tr-TR" sz="2400" dirty="0">
                <a:solidFill>
                  <a:schemeClr val="tx1"/>
                </a:solidFill>
              </a:rPr>
              <a:t>A)	Tespiti yapılan tehlikenin  (kaza ya da rahatsızlığa neden olabilecek tehlikenin)  ortaya çıkaracağı zararın ihtimali </a:t>
            </a:r>
          </a:p>
          <a:p>
            <a:pPr algn="l"/>
            <a:r>
              <a:rPr lang="tr-TR" sz="2400" dirty="0">
                <a:solidFill>
                  <a:schemeClr val="tx1"/>
                </a:solidFill>
              </a:rPr>
              <a:t>B)	Tespiti yapılan tehlikenin  (kaza ya da rahatsızlığa neden olabilecek tehlikenin)  gerçekleşme ihtimali</a:t>
            </a:r>
          </a:p>
          <a:p>
            <a:pPr algn="l"/>
            <a:r>
              <a:rPr lang="tr-TR" sz="2400" dirty="0">
                <a:solidFill>
                  <a:schemeClr val="tx1"/>
                </a:solidFill>
              </a:rPr>
              <a:t>C)	Tespiti yapılan tehlikenin  (kaza ya da rahatsızlığa neden olabilecek tehlikenin)  şiddet ihtimali </a:t>
            </a:r>
          </a:p>
          <a:p>
            <a:pPr algn="l"/>
            <a:r>
              <a:rPr lang="tr-TR" sz="2400" dirty="0">
                <a:solidFill>
                  <a:schemeClr val="tx1"/>
                </a:solidFill>
              </a:rPr>
              <a:t>D)	Tespiti yapılan tehlikenin  (kaza ya da rahatsızlığa neden olabilecek tehlikenin)  zarar ve şiddet ortalaması ihtimali</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46</a:t>
            </a:fld>
            <a:endParaRPr lang="tr-TR"/>
          </a:p>
        </p:txBody>
      </p:sp>
    </p:spTree>
    <p:extLst>
      <p:ext uri="{BB962C8B-B14F-4D97-AF65-F5344CB8AC3E}">
        <p14:creationId xmlns:p14="http://schemas.microsoft.com/office/powerpoint/2010/main" val="403542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31) Risk matrisinde riskin ortaya çıkma olasılığının çok küçük olduğu değerlendirilmesi hangi frekansta yapılmaktadır? </a:t>
            </a:r>
          </a:p>
          <a:p>
            <a:pPr algn="l"/>
            <a:r>
              <a:rPr lang="tr-TR" sz="2800" dirty="0">
                <a:solidFill>
                  <a:schemeClr val="tx1"/>
                </a:solidFill>
              </a:rPr>
              <a:t>A) Her gün 			</a:t>
            </a:r>
            <a:r>
              <a:rPr lang="tr-TR" sz="2800" dirty="0" smtClean="0">
                <a:solidFill>
                  <a:schemeClr val="tx1"/>
                </a:solidFill>
              </a:rPr>
              <a:t>	B</a:t>
            </a:r>
            <a:r>
              <a:rPr lang="tr-TR" sz="2800" dirty="0">
                <a:solidFill>
                  <a:schemeClr val="tx1"/>
                </a:solidFill>
              </a:rPr>
              <a:t>) Ayda bir </a:t>
            </a:r>
          </a:p>
          <a:p>
            <a:pPr algn="l"/>
            <a:r>
              <a:rPr lang="tr-TR" sz="2800" dirty="0">
                <a:solidFill>
                  <a:schemeClr val="tx1"/>
                </a:solidFill>
              </a:rPr>
              <a:t>C) Üç ayda bir 			D) Yılda bir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47</a:t>
            </a:fld>
            <a:endParaRPr lang="tr-TR"/>
          </a:p>
        </p:txBody>
      </p:sp>
    </p:spTree>
    <p:extLst>
      <p:ext uri="{BB962C8B-B14F-4D97-AF65-F5344CB8AC3E}">
        <p14:creationId xmlns:p14="http://schemas.microsoft.com/office/powerpoint/2010/main" val="403885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OLASILIK SKALASI</a:t>
            </a:r>
            <a:endParaRPr lang="tr-TR" dirty="0"/>
          </a:p>
        </p:txBody>
      </p:sp>
      <p:sp>
        <p:nvSpPr>
          <p:cNvPr id="3" name="İçerik Yer Tutucusu 2"/>
          <p:cNvSpPr>
            <a:spLocks noGrp="1"/>
          </p:cNvSpPr>
          <p:nvPr>
            <p:ph idx="1"/>
          </p:nvPr>
        </p:nvSpPr>
        <p:spPr/>
        <p:txBody>
          <a:bodyPr/>
          <a:lstStyle/>
          <a:p>
            <a:pPr marL="0" indent="0">
              <a:lnSpc>
                <a:spcPct val="115000"/>
              </a:lnSpc>
              <a:spcAft>
                <a:spcPts val="0"/>
              </a:spcAft>
              <a:buNone/>
            </a:pPr>
            <a:r>
              <a:rPr lang="tr-TR" dirty="0" smtClean="0">
                <a:ea typeface="Calibri"/>
                <a:cs typeface="Times New Roman"/>
              </a:rPr>
              <a:t>	Her </a:t>
            </a:r>
            <a:r>
              <a:rPr lang="tr-TR" dirty="0">
                <a:ea typeface="Calibri"/>
                <a:cs typeface="Times New Roman"/>
              </a:rPr>
              <a:t>gün 		</a:t>
            </a:r>
            <a:r>
              <a:rPr lang="tr-TR" dirty="0" smtClean="0">
                <a:ea typeface="Calibri"/>
                <a:cs typeface="Times New Roman"/>
              </a:rPr>
              <a:t>Çok Yüksek</a:t>
            </a:r>
            <a:r>
              <a:rPr lang="tr-TR" dirty="0">
                <a:ea typeface="Calibri"/>
                <a:cs typeface="Times New Roman"/>
              </a:rPr>
              <a:t>	</a:t>
            </a:r>
            <a:endParaRPr lang="tr-TR" dirty="0" smtClean="0">
              <a:ea typeface="Calibri"/>
              <a:cs typeface="Times New Roman"/>
            </a:endParaRPr>
          </a:p>
          <a:p>
            <a:pPr marL="0" indent="0">
              <a:lnSpc>
                <a:spcPct val="115000"/>
              </a:lnSpc>
              <a:spcAft>
                <a:spcPts val="0"/>
              </a:spcAft>
              <a:buNone/>
            </a:pPr>
            <a:r>
              <a:rPr lang="tr-TR" dirty="0">
                <a:ea typeface="Calibri"/>
                <a:cs typeface="Times New Roman"/>
              </a:rPr>
              <a:t>	</a:t>
            </a:r>
            <a:r>
              <a:rPr lang="tr-TR" dirty="0" smtClean="0">
                <a:ea typeface="Calibri"/>
                <a:cs typeface="Times New Roman"/>
              </a:rPr>
              <a:t>Haftada bir	Yüksek</a:t>
            </a:r>
          </a:p>
          <a:p>
            <a:pPr marL="0" indent="0">
              <a:lnSpc>
                <a:spcPct val="115000"/>
              </a:lnSpc>
              <a:spcAft>
                <a:spcPts val="0"/>
              </a:spcAft>
              <a:buNone/>
            </a:pPr>
            <a:r>
              <a:rPr lang="tr-TR" dirty="0">
                <a:ea typeface="Calibri"/>
                <a:cs typeface="Times New Roman"/>
              </a:rPr>
              <a:t>	</a:t>
            </a:r>
            <a:r>
              <a:rPr lang="tr-TR" dirty="0" smtClean="0">
                <a:ea typeface="Calibri"/>
                <a:cs typeface="Times New Roman"/>
              </a:rPr>
              <a:t>Ayda </a:t>
            </a:r>
            <a:r>
              <a:rPr lang="tr-TR" dirty="0">
                <a:ea typeface="Calibri"/>
                <a:cs typeface="Times New Roman"/>
              </a:rPr>
              <a:t>bir </a:t>
            </a:r>
            <a:r>
              <a:rPr lang="tr-TR" dirty="0" smtClean="0">
                <a:ea typeface="Calibri"/>
                <a:cs typeface="Times New Roman"/>
              </a:rPr>
              <a:t>		Orta</a:t>
            </a:r>
            <a:endParaRPr lang="tr-TR" dirty="0">
              <a:ea typeface="Calibri"/>
              <a:cs typeface="Times New Roman"/>
            </a:endParaRPr>
          </a:p>
          <a:p>
            <a:pPr marL="0" indent="0">
              <a:lnSpc>
                <a:spcPct val="115000"/>
              </a:lnSpc>
              <a:spcAft>
                <a:spcPts val="0"/>
              </a:spcAft>
              <a:buNone/>
            </a:pPr>
            <a:r>
              <a:rPr lang="tr-TR" dirty="0" smtClean="0">
                <a:ea typeface="Calibri"/>
                <a:cs typeface="Times New Roman"/>
              </a:rPr>
              <a:t>	Üç </a:t>
            </a:r>
            <a:r>
              <a:rPr lang="tr-TR" dirty="0">
                <a:ea typeface="Calibri"/>
                <a:cs typeface="Times New Roman"/>
              </a:rPr>
              <a:t>ayda bir </a:t>
            </a:r>
            <a:r>
              <a:rPr lang="tr-TR" dirty="0" smtClean="0">
                <a:ea typeface="Calibri"/>
                <a:cs typeface="Times New Roman"/>
              </a:rPr>
              <a:t>	Düşük</a:t>
            </a:r>
          </a:p>
          <a:p>
            <a:pPr marL="0" indent="0">
              <a:lnSpc>
                <a:spcPct val="115000"/>
              </a:lnSpc>
              <a:spcAft>
                <a:spcPts val="0"/>
              </a:spcAft>
              <a:buNone/>
            </a:pPr>
            <a:r>
              <a:rPr lang="tr-TR" dirty="0" smtClean="0">
                <a:ea typeface="Calibri"/>
                <a:cs typeface="Times New Roman"/>
              </a:rPr>
              <a:t>	Yılda bir		Çok Düşük</a:t>
            </a:r>
            <a:endParaRPr lang="tr-TR" dirty="0">
              <a:ea typeface="Calibri"/>
              <a:cs typeface="Times New Roman"/>
            </a:endParaRPr>
          </a:p>
          <a:p>
            <a:pPr marL="0" indent="0">
              <a:lnSpc>
                <a:spcPct val="115000"/>
              </a:lnSpc>
              <a:spcAft>
                <a:spcPts val="0"/>
              </a:spcAft>
              <a:buNone/>
            </a:pPr>
            <a:r>
              <a:rPr lang="tr-TR" dirty="0">
                <a:ea typeface="Calibri"/>
                <a:cs typeface="Times New Roman"/>
              </a:rPr>
              <a:t> </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48</a:t>
            </a:fld>
            <a:endParaRPr lang="tr-TR"/>
          </a:p>
        </p:txBody>
      </p:sp>
    </p:spTree>
    <p:extLst>
      <p:ext uri="{BB962C8B-B14F-4D97-AF65-F5344CB8AC3E}">
        <p14:creationId xmlns:p14="http://schemas.microsoft.com/office/powerpoint/2010/main" val="498795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32) Aşağıdaki mevzuatlardan hangisi sağlık gözetimi ile ilgili maddeler içermez? </a:t>
            </a:r>
          </a:p>
          <a:p>
            <a:pPr algn="l"/>
            <a:r>
              <a:rPr lang="tr-TR" sz="2800" dirty="0">
                <a:solidFill>
                  <a:schemeClr val="tx1"/>
                </a:solidFill>
              </a:rPr>
              <a:t>A)	İş Sağlığı ve Güvenliğine İlişkin Tehlike Sınıfları Tebliği </a:t>
            </a:r>
          </a:p>
          <a:p>
            <a:pPr algn="l"/>
            <a:r>
              <a:rPr lang="tr-TR" sz="2800" dirty="0">
                <a:solidFill>
                  <a:schemeClr val="tx1"/>
                </a:solidFill>
              </a:rPr>
              <a:t>B)	İş Sağlığı ve Güvenliği Hizmetleri Yönetmeliği </a:t>
            </a:r>
          </a:p>
          <a:p>
            <a:pPr algn="l"/>
            <a:r>
              <a:rPr lang="tr-TR" sz="2800" dirty="0">
                <a:solidFill>
                  <a:schemeClr val="tx1"/>
                </a:solidFill>
              </a:rPr>
              <a:t>C)	İşçi Sağlığı ve İş Güvenliği Tüzüğü</a:t>
            </a:r>
          </a:p>
          <a:p>
            <a:pPr algn="l"/>
            <a:r>
              <a:rPr lang="tr-TR" sz="2800" dirty="0">
                <a:solidFill>
                  <a:schemeClr val="tx1"/>
                </a:solidFill>
              </a:rPr>
              <a:t>D)	İşyeri Hekimi ve Diğer Sağlık Personelinin Görev, Yetki, Sorumluluk ve Eğitimleri Hakkında Yönetmelik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49</a:t>
            </a:fld>
            <a:endParaRPr lang="tr-TR"/>
          </a:p>
        </p:txBody>
      </p:sp>
    </p:spTree>
    <p:extLst>
      <p:ext uri="{BB962C8B-B14F-4D97-AF65-F5344CB8AC3E}">
        <p14:creationId xmlns:p14="http://schemas.microsoft.com/office/powerpoint/2010/main" val="2665563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tr-TR" sz="3200" smtClean="0">
                <a:solidFill>
                  <a:schemeClr val="accent2"/>
                </a:solidFill>
              </a:rPr>
              <a:t>Tehlikeli Hareketler</a:t>
            </a:r>
          </a:p>
        </p:txBody>
      </p:sp>
      <p:sp>
        <p:nvSpPr>
          <p:cNvPr id="10243" name="Rectangle 3"/>
          <p:cNvSpPr>
            <a:spLocks noGrp="1" noChangeArrowheads="1"/>
          </p:cNvSpPr>
          <p:nvPr>
            <p:ph type="body" idx="1"/>
          </p:nvPr>
        </p:nvSpPr>
        <p:spPr>
          <a:xfrm>
            <a:off x="304800" y="1219200"/>
            <a:ext cx="6858000" cy="4906963"/>
          </a:xfrm>
        </p:spPr>
        <p:txBody>
          <a:bodyPr/>
          <a:lstStyle/>
          <a:p>
            <a:pPr>
              <a:buFont typeface="Wingdings" pitchFamily="2" charset="2"/>
              <a:buChar char="Ø"/>
            </a:pPr>
            <a:r>
              <a:rPr lang="tr-TR" sz="2000" dirty="0" smtClean="0"/>
              <a:t>Emniyetsiz çalışma,</a:t>
            </a:r>
          </a:p>
          <a:p>
            <a:pPr>
              <a:buFont typeface="Wingdings" pitchFamily="2" charset="2"/>
              <a:buChar char="Ø"/>
            </a:pPr>
            <a:r>
              <a:rPr lang="tr-TR" sz="2000" b="1" dirty="0" smtClean="0"/>
              <a:t>Gereksiz hızlı çalışma,</a:t>
            </a:r>
          </a:p>
          <a:p>
            <a:pPr>
              <a:buFont typeface="Wingdings" pitchFamily="2" charset="2"/>
              <a:buChar char="Ø"/>
            </a:pPr>
            <a:r>
              <a:rPr lang="tr-TR" sz="2000" b="1" dirty="0" smtClean="0"/>
              <a:t>Emniyet donanımı kullanılmaz duruma sokma</a:t>
            </a:r>
            <a:r>
              <a:rPr lang="tr-TR" sz="2000" dirty="0" smtClean="0"/>
              <a:t>,</a:t>
            </a:r>
          </a:p>
          <a:p>
            <a:pPr>
              <a:buFont typeface="Wingdings" pitchFamily="2" charset="2"/>
              <a:buChar char="Ø"/>
            </a:pPr>
            <a:r>
              <a:rPr lang="tr-TR" sz="2000" b="1" dirty="0" smtClean="0"/>
              <a:t>Alet ve makineleri tehlikeli şekilde kullanma</a:t>
            </a:r>
            <a:r>
              <a:rPr lang="tr-TR" sz="2000" dirty="0" smtClean="0"/>
              <a:t>,</a:t>
            </a:r>
          </a:p>
          <a:p>
            <a:pPr>
              <a:buFont typeface="Wingdings" pitchFamily="2" charset="2"/>
              <a:buChar char="Ø"/>
            </a:pPr>
            <a:r>
              <a:rPr lang="tr-TR" sz="2000" dirty="0" smtClean="0"/>
              <a:t>Emniyetsiz yükleme, taşıma, istifleme,</a:t>
            </a:r>
          </a:p>
          <a:p>
            <a:pPr>
              <a:buFont typeface="Wingdings" pitchFamily="2" charset="2"/>
              <a:buChar char="Ø"/>
            </a:pPr>
            <a:r>
              <a:rPr lang="tr-TR" sz="2000" dirty="0" smtClean="0"/>
              <a:t>Emniyetsiz vaziyet alma,</a:t>
            </a:r>
          </a:p>
          <a:p>
            <a:pPr>
              <a:buFont typeface="Wingdings" pitchFamily="2" charset="2"/>
              <a:buChar char="Ø"/>
            </a:pPr>
            <a:r>
              <a:rPr lang="tr-TR" sz="2000" dirty="0" smtClean="0"/>
              <a:t>Tehlikeli yerlerde çalışma,</a:t>
            </a:r>
          </a:p>
          <a:p>
            <a:pPr>
              <a:buFont typeface="Wingdings" pitchFamily="2" charset="2"/>
              <a:buChar char="Ø"/>
            </a:pPr>
            <a:r>
              <a:rPr lang="tr-TR" sz="2000" dirty="0" smtClean="0"/>
              <a:t>Şaşırma, kızgınlık, üzgünlük, telaş, şakalaşma vb.</a:t>
            </a:r>
          </a:p>
          <a:p>
            <a:pPr>
              <a:buFont typeface="Wingdings" pitchFamily="2" charset="2"/>
              <a:buChar char="Ø"/>
            </a:pPr>
            <a:r>
              <a:rPr lang="tr-TR" sz="2000" b="1" dirty="0" smtClean="0"/>
              <a:t>Kişisel koruyucuları kullanmamak</a:t>
            </a:r>
          </a:p>
          <a:p>
            <a:endParaRPr lang="tr-TR" sz="2000" dirty="0" smtClean="0"/>
          </a:p>
        </p:txBody>
      </p:sp>
    </p:spTree>
    <p:extLst>
      <p:ext uri="{BB962C8B-B14F-4D97-AF65-F5344CB8AC3E}">
        <p14:creationId xmlns:p14="http://schemas.microsoft.com/office/powerpoint/2010/main" val="3408702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33) Aşağıdakilerden hangisi sağlık muayenelerinin amaçlarından değildir? </a:t>
            </a:r>
          </a:p>
          <a:p>
            <a:pPr algn="l"/>
            <a:r>
              <a:rPr lang="tr-TR" sz="2800" dirty="0">
                <a:solidFill>
                  <a:schemeClr val="tx1"/>
                </a:solidFill>
              </a:rPr>
              <a:t>A)	İşle ilgili hastalıkları önleme</a:t>
            </a:r>
          </a:p>
          <a:p>
            <a:pPr algn="l"/>
            <a:r>
              <a:rPr lang="tr-TR" sz="2800" dirty="0">
                <a:solidFill>
                  <a:schemeClr val="tx1"/>
                </a:solidFill>
              </a:rPr>
              <a:t>B)	İşyerindeki tehlikeleri azaltma</a:t>
            </a:r>
          </a:p>
          <a:p>
            <a:pPr algn="l"/>
            <a:r>
              <a:rPr lang="tr-TR" sz="2800" dirty="0">
                <a:solidFill>
                  <a:schemeClr val="tx1"/>
                </a:solidFill>
              </a:rPr>
              <a:t>C)	Çalışanlar arası ilişkileri güçlendirme</a:t>
            </a:r>
          </a:p>
          <a:p>
            <a:pPr algn="l"/>
            <a:r>
              <a:rPr lang="tr-TR" sz="2800" dirty="0">
                <a:solidFill>
                  <a:schemeClr val="tx1"/>
                </a:solidFill>
              </a:rPr>
              <a:t>D)	Çevre koşullarını geliştirme</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50</a:t>
            </a:fld>
            <a:endParaRPr lang="tr-TR"/>
          </a:p>
        </p:txBody>
      </p:sp>
    </p:spTree>
    <p:extLst>
      <p:ext uri="{BB962C8B-B14F-4D97-AF65-F5344CB8AC3E}">
        <p14:creationId xmlns:p14="http://schemas.microsoft.com/office/powerpoint/2010/main" val="1457323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34) Aşağıdakilerden hangileri meslek hastalığının tedavisindeki başlıca ilkelerdendir? </a:t>
            </a:r>
          </a:p>
          <a:p>
            <a:pPr algn="l"/>
            <a:r>
              <a:rPr lang="tr-TR" sz="2800" dirty="0">
                <a:solidFill>
                  <a:schemeClr val="tx1"/>
                </a:solidFill>
              </a:rPr>
              <a:t>I-	Maruziyetin sonlandırılması</a:t>
            </a:r>
          </a:p>
          <a:p>
            <a:pPr algn="l"/>
            <a:r>
              <a:rPr lang="tr-TR" sz="2800" dirty="0">
                <a:solidFill>
                  <a:schemeClr val="tx1"/>
                </a:solidFill>
              </a:rPr>
              <a:t>II-	Hastalık tanımlanıncaya kadar üretimin durdurulması</a:t>
            </a:r>
          </a:p>
          <a:p>
            <a:pPr algn="l"/>
            <a:r>
              <a:rPr lang="tr-TR" sz="2800" dirty="0">
                <a:solidFill>
                  <a:schemeClr val="tx1"/>
                </a:solidFill>
              </a:rPr>
              <a:t>III-	Gerekiyorsa spesifik tedavi uygulaması</a:t>
            </a:r>
          </a:p>
          <a:p>
            <a:pPr algn="l"/>
            <a:r>
              <a:rPr lang="tr-TR" sz="2800" dirty="0">
                <a:solidFill>
                  <a:schemeClr val="tx1"/>
                </a:solidFill>
              </a:rPr>
              <a:t>IV-	Gerekiyorsa </a:t>
            </a:r>
            <a:r>
              <a:rPr lang="tr-TR" sz="2800" dirty="0" err="1">
                <a:solidFill>
                  <a:schemeClr val="tx1"/>
                </a:solidFill>
              </a:rPr>
              <a:t>semptomatik</a:t>
            </a:r>
            <a:r>
              <a:rPr lang="tr-TR" sz="2800" dirty="0">
                <a:solidFill>
                  <a:schemeClr val="tx1"/>
                </a:solidFill>
              </a:rPr>
              <a:t>-destekleyici tedavi uygulanması</a:t>
            </a:r>
          </a:p>
          <a:p>
            <a:pPr algn="l"/>
            <a:r>
              <a:rPr lang="tr-TR" sz="2800" dirty="0">
                <a:solidFill>
                  <a:schemeClr val="tx1"/>
                </a:solidFill>
              </a:rPr>
              <a:t>A) I – III 			B) III – IV  </a:t>
            </a:r>
          </a:p>
          <a:p>
            <a:pPr algn="l"/>
            <a:r>
              <a:rPr lang="tr-TR" sz="2800" dirty="0">
                <a:solidFill>
                  <a:schemeClr val="tx1"/>
                </a:solidFill>
              </a:rPr>
              <a:t>C) I – III – IV 			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51</a:t>
            </a:fld>
            <a:endParaRPr lang="tr-TR"/>
          </a:p>
        </p:txBody>
      </p:sp>
    </p:spTree>
    <p:extLst>
      <p:ext uri="{BB962C8B-B14F-4D97-AF65-F5344CB8AC3E}">
        <p14:creationId xmlns:p14="http://schemas.microsoft.com/office/powerpoint/2010/main" val="4175071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35) Gürültü seviyesi  ……….cinsinden ölçülür.  </a:t>
            </a:r>
          </a:p>
          <a:p>
            <a:pPr algn="l"/>
            <a:r>
              <a:rPr lang="tr-TR" sz="2800" dirty="0">
                <a:solidFill>
                  <a:schemeClr val="tx1"/>
                </a:solidFill>
              </a:rPr>
              <a:t>A) dB				B)Hertz </a:t>
            </a:r>
          </a:p>
          <a:p>
            <a:pPr algn="l"/>
            <a:r>
              <a:rPr lang="tr-TR" sz="2800" dirty="0">
                <a:solidFill>
                  <a:schemeClr val="tx1"/>
                </a:solidFill>
              </a:rPr>
              <a:t>C) Mikron			D) m/sn2</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52</a:t>
            </a:fld>
            <a:endParaRPr lang="tr-TR"/>
          </a:p>
        </p:txBody>
      </p:sp>
    </p:spTree>
    <p:extLst>
      <p:ext uri="{BB962C8B-B14F-4D97-AF65-F5344CB8AC3E}">
        <p14:creationId xmlns:p14="http://schemas.microsoft.com/office/powerpoint/2010/main" val="4034564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36) İş hijyeni çalışmalarında görev alacak olan elemanlardan hangisi iş mevzuatımızda tarif edilmemiştir?  </a:t>
            </a:r>
          </a:p>
          <a:p>
            <a:pPr algn="l"/>
            <a:r>
              <a:rPr lang="tr-TR" sz="2800" dirty="0">
                <a:solidFill>
                  <a:schemeClr val="tx1"/>
                </a:solidFill>
              </a:rPr>
              <a:t>A)	İşyeri Hekimi			</a:t>
            </a:r>
          </a:p>
          <a:p>
            <a:pPr algn="l"/>
            <a:r>
              <a:rPr lang="tr-TR" sz="2800" dirty="0">
                <a:solidFill>
                  <a:schemeClr val="tx1"/>
                </a:solidFill>
              </a:rPr>
              <a:t>B)	İş </a:t>
            </a:r>
            <a:r>
              <a:rPr lang="tr-TR" sz="2800" dirty="0" err="1">
                <a:solidFill>
                  <a:schemeClr val="tx1"/>
                </a:solidFill>
              </a:rPr>
              <a:t>Hijyenisti</a:t>
            </a:r>
            <a:endParaRPr lang="tr-TR" sz="2800" dirty="0">
              <a:solidFill>
                <a:schemeClr val="tx1"/>
              </a:solidFill>
            </a:endParaRPr>
          </a:p>
          <a:p>
            <a:pPr algn="l"/>
            <a:r>
              <a:rPr lang="tr-TR" sz="2800" dirty="0">
                <a:solidFill>
                  <a:schemeClr val="tx1"/>
                </a:solidFill>
              </a:rPr>
              <a:t>C)	İş Güvenliği Uzmanı		</a:t>
            </a:r>
          </a:p>
          <a:p>
            <a:pPr algn="l"/>
            <a:r>
              <a:rPr lang="tr-TR" sz="2800" dirty="0">
                <a:solidFill>
                  <a:schemeClr val="tx1"/>
                </a:solidFill>
              </a:rPr>
              <a:t>D)	Diğer Sağlık Personeli  (İşyeri Hemşiresi)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53</a:t>
            </a:fld>
            <a:endParaRPr lang="tr-TR"/>
          </a:p>
        </p:txBody>
      </p:sp>
    </p:spTree>
    <p:extLst>
      <p:ext uri="{BB962C8B-B14F-4D97-AF65-F5344CB8AC3E}">
        <p14:creationId xmlns:p14="http://schemas.microsoft.com/office/powerpoint/2010/main" val="2867276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37) Aşağıdakilerden hangisi solunum yolu ile etki eden faktörlerden değildir? </a:t>
            </a:r>
          </a:p>
          <a:p>
            <a:pPr algn="l"/>
            <a:r>
              <a:rPr lang="tr-TR" sz="2800" dirty="0">
                <a:solidFill>
                  <a:schemeClr val="tx1"/>
                </a:solidFill>
              </a:rPr>
              <a:t>A)	Titreşim       </a:t>
            </a:r>
          </a:p>
          <a:p>
            <a:pPr algn="l"/>
            <a:r>
              <a:rPr lang="tr-TR" sz="2800" dirty="0">
                <a:solidFill>
                  <a:schemeClr val="tx1"/>
                </a:solidFill>
              </a:rPr>
              <a:t>B)	Buharlar    </a:t>
            </a:r>
          </a:p>
          <a:p>
            <a:pPr algn="l"/>
            <a:r>
              <a:rPr lang="tr-TR" sz="2800" dirty="0">
                <a:solidFill>
                  <a:schemeClr val="tx1"/>
                </a:solidFill>
              </a:rPr>
              <a:t>C)	Tozlar</a:t>
            </a:r>
          </a:p>
          <a:p>
            <a:pPr algn="l"/>
            <a:r>
              <a:rPr lang="tr-TR" sz="2800" dirty="0">
                <a:solidFill>
                  <a:schemeClr val="tx1"/>
                </a:solidFill>
              </a:rPr>
              <a:t>D)	Gazlar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54</a:t>
            </a:fld>
            <a:endParaRPr lang="tr-TR"/>
          </a:p>
        </p:txBody>
      </p:sp>
    </p:spTree>
    <p:extLst>
      <p:ext uri="{BB962C8B-B14F-4D97-AF65-F5344CB8AC3E}">
        <p14:creationId xmlns:p14="http://schemas.microsoft.com/office/powerpoint/2010/main" val="2460704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38) Aşağıdaki etmenlerden hangisi iş hijyeni kapsamında değerlendirilmez? </a:t>
            </a:r>
          </a:p>
          <a:p>
            <a:pPr algn="l"/>
            <a:r>
              <a:rPr lang="tr-TR" sz="2800" dirty="0">
                <a:solidFill>
                  <a:schemeClr val="tx1"/>
                </a:solidFill>
              </a:rPr>
              <a:t>A)	Biyolojik etmenler</a:t>
            </a:r>
          </a:p>
          <a:p>
            <a:pPr algn="l"/>
            <a:r>
              <a:rPr lang="tr-TR" sz="2800" dirty="0">
                <a:solidFill>
                  <a:schemeClr val="tx1"/>
                </a:solidFill>
              </a:rPr>
              <a:t>B)	</a:t>
            </a:r>
            <a:r>
              <a:rPr lang="tr-TR" sz="2800" dirty="0" err="1">
                <a:solidFill>
                  <a:schemeClr val="tx1"/>
                </a:solidFill>
              </a:rPr>
              <a:t>Psikososyal</a:t>
            </a:r>
            <a:r>
              <a:rPr lang="tr-TR" sz="2800" dirty="0">
                <a:solidFill>
                  <a:schemeClr val="tx1"/>
                </a:solidFill>
              </a:rPr>
              <a:t> etmenler</a:t>
            </a:r>
          </a:p>
          <a:p>
            <a:pPr algn="l"/>
            <a:r>
              <a:rPr lang="tr-TR" sz="2800" dirty="0">
                <a:solidFill>
                  <a:schemeClr val="tx1"/>
                </a:solidFill>
              </a:rPr>
              <a:t>C)	Kimyasal etmenler</a:t>
            </a:r>
          </a:p>
          <a:p>
            <a:pPr algn="l"/>
            <a:r>
              <a:rPr lang="tr-TR" sz="2800" dirty="0">
                <a:solidFill>
                  <a:schemeClr val="tx1"/>
                </a:solidFill>
              </a:rPr>
              <a:t>D)	Hiçbiri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55</a:t>
            </a:fld>
            <a:endParaRPr lang="tr-TR"/>
          </a:p>
        </p:txBody>
      </p:sp>
    </p:spTree>
    <p:extLst>
      <p:ext uri="{BB962C8B-B14F-4D97-AF65-F5344CB8AC3E}">
        <p14:creationId xmlns:p14="http://schemas.microsoft.com/office/powerpoint/2010/main" val="1442859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39) Aşağıdaki etmenlerden hangisi objektif yöntemlerle ölçülemeyen etmenlerdir? </a:t>
            </a:r>
          </a:p>
          <a:p>
            <a:pPr algn="l"/>
            <a:r>
              <a:rPr lang="tr-TR" sz="2800" dirty="0">
                <a:solidFill>
                  <a:schemeClr val="tx1"/>
                </a:solidFill>
              </a:rPr>
              <a:t>A)	Kimyasal etmenler</a:t>
            </a:r>
          </a:p>
          <a:p>
            <a:pPr algn="l"/>
            <a:r>
              <a:rPr lang="tr-TR" sz="2800" dirty="0">
                <a:solidFill>
                  <a:schemeClr val="tx1"/>
                </a:solidFill>
              </a:rPr>
              <a:t>B)	</a:t>
            </a:r>
            <a:r>
              <a:rPr lang="tr-TR" sz="2800" dirty="0" err="1">
                <a:solidFill>
                  <a:schemeClr val="tx1"/>
                </a:solidFill>
              </a:rPr>
              <a:t>Psikososyal</a:t>
            </a:r>
            <a:r>
              <a:rPr lang="tr-TR" sz="2800" dirty="0">
                <a:solidFill>
                  <a:schemeClr val="tx1"/>
                </a:solidFill>
              </a:rPr>
              <a:t> etmenler</a:t>
            </a:r>
          </a:p>
          <a:p>
            <a:pPr algn="l"/>
            <a:r>
              <a:rPr lang="tr-TR" sz="2800" dirty="0">
                <a:solidFill>
                  <a:schemeClr val="tx1"/>
                </a:solidFill>
              </a:rPr>
              <a:t>C)	Kimyasal etmenler</a:t>
            </a:r>
          </a:p>
          <a:p>
            <a:pPr algn="l"/>
            <a:r>
              <a:rPr lang="tr-TR" sz="2800" dirty="0">
                <a:solidFill>
                  <a:schemeClr val="tx1"/>
                </a:solidFill>
              </a:rPr>
              <a:t>D)	Fiziksel etmenler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56</a:t>
            </a:fld>
            <a:endParaRPr lang="tr-TR"/>
          </a:p>
        </p:txBody>
      </p:sp>
    </p:spTree>
    <p:extLst>
      <p:ext uri="{BB962C8B-B14F-4D97-AF65-F5344CB8AC3E}">
        <p14:creationId xmlns:p14="http://schemas.microsoft.com/office/powerpoint/2010/main" val="371999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40) İş hijyeni çalışmalarının kapsamında aşağıdakilerden hangisi bulunmaktadır?  </a:t>
            </a:r>
          </a:p>
          <a:p>
            <a:pPr algn="l"/>
            <a:r>
              <a:rPr lang="tr-TR" sz="2800" dirty="0">
                <a:solidFill>
                  <a:schemeClr val="tx1"/>
                </a:solidFill>
              </a:rPr>
              <a:t>A)	İşyerinde çalışanlar	</a:t>
            </a:r>
          </a:p>
          <a:p>
            <a:pPr algn="l"/>
            <a:r>
              <a:rPr lang="tr-TR" sz="2800" dirty="0">
                <a:solidFill>
                  <a:schemeClr val="tx1"/>
                </a:solidFill>
              </a:rPr>
              <a:t>B)	Fabrika çevresinde yaşayan halk</a:t>
            </a:r>
          </a:p>
          <a:p>
            <a:pPr algn="l"/>
            <a:r>
              <a:rPr lang="tr-TR" sz="2800" dirty="0">
                <a:solidFill>
                  <a:schemeClr val="tx1"/>
                </a:solidFill>
              </a:rPr>
              <a:t>C)	İşyeri hekimi, iş güvenliği uzmanı gibi personel</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57</a:t>
            </a:fld>
            <a:endParaRPr lang="tr-TR"/>
          </a:p>
        </p:txBody>
      </p:sp>
    </p:spTree>
    <p:extLst>
      <p:ext uri="{BB962C8B-B14F-4D97-AF65-F5344CB8AC3E}">
        <p14:creationId xmlns:p14="http://schemas.microsoft.com/office/powerpoint/2010/main" val="110592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41) Gürültü ile ilgili olarak aşağıdakilerden hangisi yanlıştır? </a:t>
            </a:r>
          </a:p>
          <a:p>
            <a:pPr algn="l"/>
            <a:r>
              <a:rPr lang="tr-TR" sz="2400" dirty="0">
                <a:solidFill>
                  <a:schemeClr val="tx1"/>
                </a:solidFill>
              </a:rPr>
              <a:t>A)	Günlük gürültü en yüksek maruziyet etkin değerleri : LEX, 8h = 85 dB (</a:t>
            </a:r>
          </a:p>
          <a:p>
            <a:pPr algn="l"/>
            <a:r>
              <a:rPr lang="tr-TR" sz="2400" dirty="0">
                <a:solidFill>
                  <a:schemeClr val="tx1"/>
                </a:solidFill>
              </a:rPr>
              <a:t>B)	Gürültü maruziyeti en düşük maruziyet etkin değerlerine ulaştığında ya da bu değerleri aştığında, kulak koruyucuları kullanılacaktır.</a:t>
            </a:r>
          </a:p>
          <a:p>
            <a:pPr algn="l"/>
            <a:r>
              <a:rPr lang="tr-TR" sz="2400" dirty="0">
                <a:solidFill>
                  <a:schemeClr val="tx1"/>
                </a:solidFill>
              </a:rPr>
              <a:t>C)	Doğuştan sağır ve dilsiz olanlar, gürültülü işlerde çalıştırılabilirler.   </a:t>
            </a:r>
          </a:p>
          <a:p>
            <a:pPr algn="l"/>
            <a:r>
              <a:rPr lang="tr-TR" sz="2400" dirty="0">
                <a:solidFill>
                  <a:schemeClr val="tx1"/>
                </a:solidFill>
              </a:rPr>
              <a:t>D)	Ağır ve tehlikeli işlerin yapılmadığı yerlerde, spot  gürültü derecesi 80 desibeli geçmeyecektir.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58</a:t>
            </a:fld>
            <a:endParaRPr lang="tr-TR"/>
          </a:p>
        </p:txBody>
      </p:sp>
    </p:spTree>
    <p:extLst>
      <p:ext uri="{BB962C8B-B14F-4D97-AF65-F5344CB8AC3E}">
        <p14:creationId xmlns:p14="http://schemas.microsoft.com/office/powerpoint/2010/main" val="293697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Gürültü Yönetmeliği</a:t>
            </a:r>
            <a:endParaRPr lang="tr-TR" dirty="0"/>
          </a:p>
        </p:txBody>
      </p:sp>
      <p:sp>
        <p:nvSpPr>
          <p:cNvPr id="3" name="İçerik Yer Tutucusu 2"/>
          <p:cNvSpPr>
            <a:spLocks noGrp="1"/>
          </p:cNvSpPr>
          <p:nvPr>
            <p:ph idx="1"/>
          </p:nvPr>
        </p:nvSpPr>
        <p:spPr/>
        <p:txBody>
          <a:bodyPr/>
          <a:lstStyle/>
          <a:p>
            <a:pPr marL="0" indent="0">
              <a:buNone/>
            </a:pPr>
            <a:r>
              <a:rPr lang="tr-TR" sz="2400" dirty="0"/>
              <a:t>Madde 5 </a:t>
            </a:r>
            <a:r>
              <a:rPr lang="tr-TR" sz="2400" dirty="0" smtClean="0"/>
              <a:t>—</a:t>
            </a:r>
            <a:r>
              <a:rPr lang="tr-TR" sz="2400" dirty="0"/>
              <a:t>a) Bu Yönetmeliğin uygulanması bakımından, günlük gürültü </a:t>
            </a:r>
            <a:r>
              <a:rPr lang="tr-TR" sz="2400" dirty="0" err="1"/>
              <a:t>maruziyet</a:t>
            </a:r>
            <a:r>
              <a:rPr lang="tr-TR" sz="2400" dirty="0"/>
              <a:t> düzeyleri </a:t>
            </a:r>
            <a:r>
              <a:rPr lang="tr-TR" sz="2400" dirty="0" smtClean="0"/>
              <a:t>aşağıda verilmiştir.</a:t>
            </a:r>
          </a:p>
          <a:p>
            <a:pPr marL="0" indent="0">
              <a:buNone/>
            </a:pPr>
            <a:r>
              <a:rPr lang="tr-TR" sz="2400" dirty="0" smtClean="0"/>
              <a:t>2</a:t>
            </a:r>
            <a:r>
              <a:rPr lang="tr-TR" sz="2400" dirty="0"/>
              <a:t>) En yüksek </a:t>
            </a:r>
            <a:r>
              <a:rPr lang="tr-TR" sz="2400" dirty="0" err="1"/>
              <a:t>maruziyet</a:t>
            </a:r>
            <a:r>
              <a:rPr lang="tr-TR" sz="2400" dirty="0"/>
              <a:t> etkin değerleri : LEX, 8h = 85 </a:t>
            </a:r>
            <a:r>
              <a:rPr lang="tr-TR" sz="2400" dirty="0" err="1"/>
              <a:t>dB</a:t>
            </a:r>
            <a:r>
              <a:rPr lang="tr-TR" sz="2400" dirty="0"/>
              <a:t> (A) </a:t>
            </a:r>
            <a:endParaRPr lang="tr-TR" sz="2400" dirty="0" smtClean="0"/>
          </a:p>
          <a:p>
            <a:pPr marL="0" indent="0">
              <a:buNone/>
            </a:pPr>
            <a:r>
              <a:rPr lang="tr-TR" sz="2400" dirty="0"/>
              <a:t>Madde 8 — Gürültüye </a:t>
            </a:r>
            <a:r>
              <a:rPr lang="tr-TR" sz="2400" dirty="0" err="1"/>
              <a:t>maruziyetten</a:t>
            </a:r>
            <a:r>
              <a:rPr lang="tr-TR" sz="2400" dirty="0"/>
              <a:t> kaynaklanan riskler başka yollarla önlenemiyor </a:t>
            </a:r>
            <a:r>
              <a:rPr lang="tr-TR" sz="2400" dirty="0" smtClean="0"/>
              <a:t>ise</a:t>
            </a:r>
          </a:p>
          <a:p>
            <a:pPr marL="0" indent="0">
              <a:buNone/>
            </a:pPr>
            <a:r>
              <a:rPr lang="tr-TR" sz="2400" dirty="0"/>
              <a:t>1) Gürültü </a:t>
            </a:r>
            <a:r>
              <a:rPr lang="tr-TR" sz="2400" dirty="0" err="1"/>
              <a:t>maruziyeti</a:t>
            </a:r>
            <a:r>
              <a:rPr lang="tr-TR" sz="2400" dirty="0"/>
              <a:t> en düşük </a:t>
            </a:r>
            <a:r>
              <a:rPr lang="tr-TR" sz="2400" dirty="0" err="1"/>
              <a:t>maruziyet</a:t>
            </a:r>
            <a:r>
              <a:rPr lang="tr-TR" sz="2400" dirty="0"/>
              <a:t> etkin değerleri aştığında, işveren kulak koruyucuları sağlayarak işçilerin kullanımına hazır halde bulunduracaktır,</a:t>
            </a:r>
          </a:p>
          <a:p>
            <a:pPr marL="0" indent="0">
              <a:buNone/>
            </a:pPr>
            <a:r>
              <a:rPr lang="tr-TR" sz="2400" dirty="0"/>
              <a:t>2) Gürültü </a:t>
            </a:r>
            <a:r>
              <a:rPr lang="tr-TR" sz="2400" dirty="0" err="1"/>
              <a:t>maruziyeti</a:t>
            </a:r>
            <a:r>
              <a:rPr lang="tr-TR" sz="2400" dirty="0"/>
              <a:t> </a:t>
            </a:r>
            <a:r>
              <a:rPr lang="tr-TR" sz="2400" b="1" u="sng" dirty="0"/>
              <a:t>en yüksek </a:t>
            </a:r>
            <a:r>
              <a:rPr lang="tr-TR" sz="2400" b="1" u="sng" dirty="0" err="1"/>
              <a:t>maruziyet</a:t>
            </a:r>
            <a:r>
              <a:rPr lang="tr-TR" sz="2400" b="1" u="sng" dirty="0"/>
              <a:t> etkin değerlerine </a:t>
            </a:r>
            <a:r>
              <a:rPr lang="tr-TR" sz="2400" dirty="0"/>
              <a:t>ulaştığında ya da bu değerleri aştığında, </a:t>
            </a:r>
            <a:r>
              <a:rPr lang="tr-TR" sz="2400" b="1" u="sng" dirty="0"/>
              <a:t>kulak koruyucuları kullanılacaktır,</a:t>
            </a:r>
          </a:p>
          <a:p>
            <a:pPr marL="0" indent="0">
              <a:buNone/>
            </a:pPr>
            <a:endParaRPr lang="tr-TR" sz="2400"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59</a:t>
            </a:fld>
            <a:endParaRPr lang="tr-TR"/>
          </a:p>
        </p:txBody>
      </p:sp>
    </p:spTree>
    <p:extLst>
      <p:ext uri="{BB962C8B-B14F-4D97-AF65-F5344CB8AC3E}">
        <p14:creationId xmlns:p14="http://schemas.microsoft.com/office/powerpoint/2010/main" val="376276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 İşyeri sağlık hizmetleri kapsamında aşağıdakilerden hangisi öncelikli olmalıdır?</a:t>
            </a:r>
          </a:p>
          <a:p>
            <a:pPr algn="l"/>
            <a:r>
              <a:rPr lang="tr-TR" sz="2800" dirty="0">
                <a:solidFill>
                  <a:schemeClr val="tx1"/>
                </a:solidFill>
              </a:rPr>
              <a:t>A)	Reçete yazma 	</a:t>
            </a:r>
          </a:p>
          <a:p>
            <a:pPr algn="l"/>
            <a:r>
              <a:rPr lang="tr-TR" sz="2800" dirty="0">
                <a:solidFill>
                  <a:schemeClr val="tx1"/>
                </a:solidFill>
              </a:rPr>
              <a:t>B)	Koruyucu sağlık hizmetleri</a:t>
            </a:r>
          </a:p>
          <a:p>
            <a:pPr algn="l"/>
            <a:r>
              <a:rPr lang="tr-TR" sz="2800" dirty="0">
                <a:solidFill>
                  <a:schemeClr val="tx1"/>
                </a:solidFill>
              </a:rPr>
              <a:t>C)	Tedavi edici sağlık hizmetleri</a:t>
            </a:r>
          </a:p>
          <a:p>
            <a:pPr algn="l"/>
            <a:r>
              <a:rPr lang="tr-TR" sz="2800" dirty="0">
                <a:solidFill>
                  <a:schemeClr val="tx1"/>
                </a:solidFill>
              </a:rPr>
              <a:t>D)	</a:t>
            </a:r>
            <a:r>
              <a:rPr lang="tr-TR" sz="2800" dirty="0" err="1">
                <a:solidFill>
                  <a:schemeClr val="tx1"/>
                </a:solidFill>
              </a:rPr>
              <a:t>Rehabilite</a:t>
            </a:r>
            <a:r>
              <a:rPr lang="tr-TR" sz="2800" dirty="0">
                <a:solidFill>
                  <a:schemeClr val="tx1"/>
                </a:solidFill>
              </a:rPr>
              <a:t> edici sağlık hizmetleri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a:t>
            </a:fld>
            <a:endParaRPr lang="tr-TR"/>
          </a:p>
        </p:txBody>
      </p:sp>
    </p:spTree>
    <p:extLst>
      <p:ext uri="{BB962C8B-B14F-4D97-AF65-F5344CB8AC3E}">
        <p14:creationId xmlns:p14="http://schemas.microsoft.com/office/powerpoint/2010/main" val="227269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42) Hangisi gürültünün etkisine maruz kalan kişide alınması gereken önlemlerden değildir? </a:t>
            </a:r>
          </a:p>
          <a:p>
            <a:pPr algn="l"/>
            <a:r>
              <a:rPr lang="tr-TR" sz="2800" dirty="0">
                <a:solidFill>
                  <a:schemeClr val="tx1"/>
                </a:solidFill>
              </a:rPr>
              <a:t>A)	Gürültüye maruz kalan kişinin, sese karşı iyi izole edilmiş bir bölme içine alınması  </a:t>
            </a:r>
          </a:p>
          <a:p>
            <a:pPr algn="l"/>
            <a:r>
              <a:rPr lang="tr-TR" sz="2800" dirty="0">
                <a:solidFill>
                  <a:schemeClr val="tx1"/>
                </a:solidFill>
              </a:rPr>
              <a:t>B)	Gürültülü ortamdaki çalışma süresinin kısaltılması  </a:t>
            </a:r>
          </a:p>
          <a:p>
            <a:pPr algn="l"/>
            <a:r>
              <a:rPr lang="tr-TR" sz="2800" dirty="0">
                <a:solidFill>
                  <a:schemeClr val="tx1"/>
                </a:solidFill>
              </a:rPr>
              <a:t>C)	Kişinin gürültüye karşı etkin kişisel koruyucu kullanması  </a:t>
            </a:r>
          </a:p>
          <a:p>
            <a:pPr algn="l"/>
            <a:r>
              <a:rPr lang="tr-TR" sz="2800" dirty="0">
                <a:solidFill>
                  <a:schemeClr val="tx1"/>
                </a:solidFill>
              </a:rPr>
              <a:t>D)	Gürültü kaynağının, iyi ses izolasyonu yapılmış bir bölme içine alınması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60</a:t>
            </a:fld>
            <a:endParaRPr lang="tr-TR"/>
          </a:p>
        </p:txBody>
      </p:sp>
    </p:spTree>
    <p:extLst>
      <p:ext uri="{BB962C8B-B14F-4D97-AF65-F5344CB8AC3E}">
        <p14:creationId xmlns:p14="http://schemas.microsoft.com/office/powerpoint/2010/main" val="190435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43) Gürültünün işitme duyusu üzerindeki etkisi hangi aygıtla ölçülür? </a:t>
            </a:r>
          </a:p>
          <a:p>
            <a:pPr algn="l"/>
            <a:r>
              <a:rPr lang="tr-TR" sz="2800" dirty="0">
                <a:solidFill>
                  <a:schemeClr val="tx1"/>
                </a:solidFill>
              </a:rPr>
              <a:t>A) Voltmetre 			B) </a:t>
            </a:r>
            <a:r>
              <a:rPr lang="tr-TR" sz="2800" dirty="0" err="1">
                <a:solidFill>
                  <a:schemeClr val="tx1"/>
                </a:solidFill>
              </a:rPr>
              <a:t>Aerometre</a:t>
            </a:r>
            <a:r>
              <a:rPr lang="tr-TR" sz="2800" dirty="0">
                <a:solidFill>
                  <a:schemeClr val="tx1"/>
                </a:solidFill>
              </a:rPr>
              <a:t>	</a:t>
            </a:r>
          </a:p>
          <a:p>
            <a:pPr algn="l"/>
            <a:r>
              <a:rPr lang="tr-TR" sz="2800" dirty="0">
                <a:solidFill>
                  <a:schemeClr val="tx1"/>
                </a:solidFill>
              </a:rPr>
              <a:t>C) Odyometre			D) </a:t>
            </a:r>
            <a:r>
              <a:rPr lang="tr-TR" sz="2800" dirty="0" err="1">
                <a:solidFill>
                  <a:schemeClr val="tx1"/>
                </a:solidFill>
              </a:rPr>
              <a:t>Sonometre</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61</a:t>
            </a:fld>
            <a:endParaRPr lang="tr-TR"/>
          </a:p>
        </p:txBody>
      </p:sp>
    </p:spTree>
    <p:extLst>
      <p:ext uri="{BB962C8B-B14F-4D97-AF65-F5344CB8AC3E}">
        <p14:creationId xmlns:p14="http://schemas.microsoft.com/office/powerpoint/2010/main" val="412502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44) Aşağıda belirtilenlerden hangisi tozların neden olabileceği meslek hastalığının önlenmesi için uygun bir çalışma yöntemi değildir?  </a:t>
            </a:r>
          </a:p>
          <a:p>
            <a:pPr algn="l"/>
            <a:r>
              <a:rPr lang="tr-TR" sz="2800" dirty="0">
                <a:solidFill>
                  <a:schemeClr val="tx1"/>
                </a:solidFill>
              </a:rPr>
              <a:t>A)	Yerine koyma  </a:t>
            </a:r>
          </a:p>
          <a:p>
            <a:pPr algn="l"/>
            <a:r>
              <a:rPr lang="tr-TR" sz="2800" dirty="0">
                <a:solidFill>
                  <a:schemeClr val="tx1"/>
                </a:solidFill>
              </a:rPr>
              <a:t>B)	Kapalı çalışma  </a:t>
            </a:r>
          </a:p>
          <a:p>
            <a:pPr algn="l"/>
            <a:r>
              <a:rPr lang="tr-TR" sz="2800" dirty="0">
                <a:solidFill>
                  <a:schemeClr val="tx1"/>
                </a:solidFill>
              </a:rPr>
              <a:t>C)	Yerel havalandırma  </a:t>
            </a:r>
          </a:p>
          <a:p>
            <a:pPr algn="l"/>
            <a:r>
              <a:rPr lang="tr-TR" sz="2800" dirty="0">
                <a:solidFill>
                  <a:schemeClr val="tx1"/>
                </a:solidFill>
              </a:rPr>
              <a:t>D)	Nemi yok etme, kuru ortamda çalışma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62</a:t>
            </a:fld>
            <a:endParaRPr lang="tr-TR"/>
          </a:p>
        </p:txBody>
      </p:sp>
    </p:spTree>
    <p:extLst>
      <p:ext uri="{BB962C8B-B14F-4D97-AF65-F5344CB8AC3E}">
        <p14:creationId xmlns:p14="http://schemas.microsoft.com/office/powerpoint/2010/main" val="3348396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45) Tıpta iç organların incelenmesinde ya da bir kemikte kırık olup olmadığının araştırılmasında kullanılan ışın aşağıdakilerden hangisidir?  </a:t>
            </a:r>
          </a:p>
          <a:p>
            <a:pPr algn="l"/>
            <a:r>
              <a:rPr lang="tr-TR" sz="2800" dirty="0">
                <a:solidFill>
                  <a:schemeClr val="tx1"/>
                </a:solidFill>
              </a:rPr>
              <a:t>A) Morötesi ışınları  		B) Beta ışınları  </a:t>
            </a:r>
          </a:p>
          <a:p>
            <a:pPr algn="l"/>
            <a:r>
              <a:rPr lang="tr-TR" sz="2800" dirty="0">
                <a:solidFill>
                  <a:schemeClr val="tx1"/>
                </a:solidFill>
              </a:rPr>
              <a:t> C) X ışınları  			D) Gamma ışınları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63</a:t>
            </a:fld>
            <a:endParaRPr lang="tr-TR"/>
          </a:p>
        </p:txBody>
      </p:sp>
    </p:spTree>
    <p:extLst>
      <p:ext uri="{BB962C8B-B14F-4D97-AF65-F5344CB8AC3E}">
        <p14:creationId xmlns:p14="http://schemas.microsoft.com/office/powerpoint/2010/main" val="161959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46) Aydınlatma şiddeti birimi nedir? </a:t>
            </a:r>
          </a:p>
          <a:p>
            <a:pPr algn="l"/>
            <a:r>
              <a:rPr lang="tr-TR" sz="2800" dirty="0">
                <a:solidFill>
                  <a:schemeClr val="tx1"/>
                </a:solidFill>
              </a:rPr>
              <a:t>A) Volt      			B) </a:t>
            </a:r>
            <a:r>
              <a:rPr lang="tr-TR" sz="2800" dirty="0" err="1">
                <a:solidFill>
                  <a:schemeClr val="tx1"/>
                </a:solidFill>
              </a:rPr>
              <a:t>Lux</a:t>
            </a:r>
            <a:r>
              <a:rPr lang="tr-TR" sz="2800" dirty="0">
                <a:solidFill>
                  <a:schemeClr val="tx1"/>
                </a:solidFill>
              </a:rPr>
              <a:t>      </a:t>
            </a:r>
          </a:p>
          <a:p>
            <a:pPr algn="l"/>
            <a:r>
              <a:rPr lang="tr-TR" sz="2800" dirty="0">
                <a:solidFill>
                  <a:schemeClr val="tx1"/>
                </a:solidFill>
              </a:rPr>
              <a:t>C) Hertz     			D) Bar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64</a:t>
            </a:fld>
            <a:endParaRPr lang="tr-TR"/>
          </a:p>
        </p:txBody>
      </p:sp>
    </p:spTree>
    <p:extLst>
      <p:ext uri="{BB962C8B-B14F-4D97-AF65-F5344CB8AC3E}">
        <p14:creationId xmlns:p14="http://schemas.microsoft.com/office/powerpoint/2010/main" val="4226998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47) Aşağıdakilerden hangisi Kimyasal Maddelerle Çalışmalarda Sağlık ve Güvenlik Önlemleri Hakkında Yönetmeliğinde tanımlanan şekliyle sağlık gözetiminin tanımıdır? </a:t>
            </a:r>
          </a:p>
          <a:p>
            <a:pPr algn="l"/>
            <a:r>
              <a:rPr lang="tr-TR" sz="2000" dirty="0">
                <a:solidFill>
                  <a:schemeClr val="tx1"/>
                </a:solidFill>
              </a:rPr>
              <a:t>A)	Kimyasal maddelerle etkilenme sonucu işçinin tedavisinin yapılması</a:t>
            </a:r>
          </a:p>
          <a:p>
            <a:pPr algn="l"/>
            <a:r>
              <a:rPr lang="tr-TR" sz="2000" dirty="0">
                <a:solidFill>
                  <a:schemeClr val="tx1"/>
                </a:solidFill>
              </a:rPr>
              <a:t>B)	Çalışanların belirli bir kimyasal maddeye </a:t>
            </a:r>
            <a:r>
              <a:rPr lang="tr-TR" sz="2000" dirty="0" err="1">
                <a:solidFill>
                  <a:schemeClr val="tx1"/>
                </a:solidFill>
              </a:rPr>
              <a:t>maruziyetleri</a:t>
            </a:r>
            <a:r>
              <a:rPr lang="tr-TR" sz="2000" dirty="0">
                <a:solidFill>
                  <a:schemeClr val="tx1"/>
                </a:solidFill>
              </a:rPr>
              <a:t> ile ilgili olarak sağlık durumlarının belirlenmesi amacıyla yapılan değerlendirmeler</a:t>
            </a:r>
          </a:p>
          <a:p>
            <a:pPr algn="l"/>
            <a:r>
              <a:rPr lang="tr-TR" sz="2000" dirty="0">
                <a:solidFill>
                  <a:schemeClr val="tx1"/>
                </a:solidFill>
              </a:rPr>
              <a:t>C)	Maruziyet ve sağlık risklerinin değerlendirilmesi  için; ortam havasında bulunan kimyasalların maruziyet limit değerlerle karşılaştırmalı olarak ölçülmesi ve değerlendirilmesi</a:t>
            </a:r>
          </a:p>
          <a:p>
            <a:pPr algn="l"/>
            <a:r>
              <a:rPr lang="tr-TR" sz="2000" dirty="0">
                <a:solidFill>
                  <a:schemeClr val="tx1"/>
                </a:solidFill>
              </a:rPr>
              <a:t>D)	Maruziyet ve sağlık risklerinin değerlendirilmesi için; doku, salgı, dışkı, solunan hava ya da bunların kombinasyonundaki madde veya </a:t>
            </a:r>
            <a:r>
              <a:rPr lang="tr-TR" sz="2000" dirty="0" err="1">
                <a:solidFill>
                  <a:schemeClr val="tx1"/>
                </a:solidFill>
              </a:rPr>
              <a:t>metabolitlerinin</a:t>
            </a:r>
            <a:r>
              <a:rPr lang="tr-TR" sz="2000" dirty="0">
                <a:solidFill>
                  <a:schemeClr val="tx1"/>
                </a:solidFill>
              </a:rPr>
              <a:t> uygun referanslarla karşılaştırmalı olarak ölçülmesi ve değerlendirilmesi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65</a:t>
            </a:fld>
            <a:endParaRPr lang="tr-TR"/>
          </a:p>
        </p:txBody>
      </p:sp>
    </p:spTree>
    <p:extLst>
      <p:ext uri="{BB962C8B-B14F-4D97-AF65-F5344CB8AC3E}">
        <p14:creationId xmlns:p14="http://schemas.microsoft.com/office/powerpoint/2010/main" val="217690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smtClean="0"/>
              <a:t>Tanımlar - Madde </a:t>
            </a:r>
            <a:r>
              <a:rPr lang="tr-TR" b="1" dirty="0"/>
              <a:t>4 </a:t>
            </a:r>
            <a:r>
              <a:rPr lang="tr-TR" b="1" dirty="0" smtClean="0"/>
              <a:t>: </a:t>
            </a:r>
            <a:r>
              <a:rPr lang="tr-TR" dirty="0" smtClean="0"/>
              <a:t>Sağlık </a:t>
            </a:r>
            <a:r>
              <a:rPr lang="tr-TR" dirty="0"/>
              <a:t>gözetimi </a:t>
            </a:r>
            <a:r>
              <a:rPr lang="tr-TR" dirty="0" smtClean="0"/>
              <a:t> </a:t>
            </a:r>
            <a:r>
              <a:rPr lang="tr-TR" dirty="0"/>
              <a:t>Çalışanların belirli bir kimyasal maddeye </a:t>
            </a:r>
            <a:r>
              <a:rPr lang="tr-TR" dirty="0" err="1"/>
              <a:t>maruziyetleri</a:t>
            </a:r>
            <a:r>
              <a:rPr lang="tr-TR" dirty="0"/>
              <a:t> ile ilgili olarak sağlık durumlarının belirlenmesi amacıyla yapılan değerlendirmelerdir.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66</a:t>
            </a:fld>
            <a:endParaRPr lang="tr-TR"/>
          </a:p>
        </p:txBody>
      </p:sp>
    </p:spTree>
    <p:extLst>
      <p:ext uri="{BB962C8B-B14F-4D97-AF65-F5344CB8AC3E}">
        <p14:creationId xmlns:p14="http://schemas.microsoft.com/office/powerpoint/2010/main" val="515210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48) Endüstriyel hijyen kontrol yönteminin şekli aşağıdaki faktörlerden hangilerine bağlıdır? </a:t>
            </a:r>
          </a:p>
          <a:p>
            <a:pPr algn="l"/>
            <a:r>
              <a:rPr lang="tr-TR" sz="2400" dirty="0">
                <a:solidFill>
                  <a:schemeClr val="tx1"/>
                </a:solidFill>
              </a:rPr>
              <a:t>I-	Zararlı madde veya etmenin yapısı (kimyasal ve </a:t>
            </a:r>
            <a:r>
              <a:rPr lang="tr-TR" sz="2400" dirty="0" err="1">
                <a:solidFill>
                  <a:schemeClr val="tx1"/>
                </a:solidFill>
              </a:rPr>
              <a:t>toksik</a:t>
            </a:r>
            <a:r>
              <a:rPr lang="tr-TR" sz="2400" dirty="0">
                <a:solidFill>
                  <a:schemeClr val="tx1"/>
                </a:solidFill>
              </a:rPr>
              <a:t> özelliği)     </a:t>
            </a:r>
          </a:p>
          <a:p>
            <a:pPr algn="l"/>
            <a:r>
              <a:rPr lang="tr-TR" sz="2400" dirty="0">
                <a:solidFill>
                  <a:schemeClr val="tx1"/>
                </a:solidFill>
              </a:rPr>
              <a:t>II-	Vücuda giriş yolu</a:t>
            </a:r>
          </a:p>
          <a:p>
            <a:pPr algn="l"/>
            <a:r>
              <a:rPr lang="tr-TR" sz="2400" dirty="0">
                <a:solidFill>
                  <a:schemeClr val="tx1"/>
                </a:solidFill>
              </a:rPr>
              <a:t>III-	Maruziyet süresi</a:t>
            </a:r>
          </a:p>
          <a:p>
            <a:pPr algn="l"/>
            <a:r>
              <a:rPr lang="tr-TR" sz="2400" dirty="0">
                <a:solidFill>
                  <a:schemeClr val="tx1"/>
                </a:solidFill>
              </a:rPr>
              <a:t>IV-	Çalışma ortam atmosferindeki konsantrasyonu</a:t>
            </a:r>
          </a:p>
          <a:p>
            <a:pPr algn="l"/>
            <a:r>
              <a:rPr lang="tr-TR" sz="2400" dirty="0">
                <a:solidFill>
                  <a:schemeClr val="tx1"/>
                </a:solidFill>
              </a:rPr>
              <a:t>V-	Çalışanların fizyolojik yapısı</a:t>
            </a:r>
          </a:p>
          <a:p>
            <a:pPr algn="l"/>
            <a:endParaRPr lang="tr-TR" sz="2400" dirty="0">
              <a:solidFill>
                <a:schemeClr val="tx1"/>
              </a:solidFill>
            </a:endParaRPr>
          </a:p>
          <a:p>
            <a:pPr algn="l"/>
            <a:r>
              <a:rPr lang="tr-TR" sz="2400" dirty="0">
                <a:solidFill>
                  <a:schemeClr val="tx1"/>
                </a:solidFill>
              </a:rPr>
              <a:t>A) I, III ve IV      			B) I, II, III ve IV     </a:t>
            </a:r>
          </a:p>
          <a:p>
            <a:pPr algn="l"/>
            <a:r>
              <a:rPr lang="tr-TR" sz="2400" dirty="0">
                <a:solidFill>
                  <a:schemeClr val="tx1"/>
                </a:solidFill>
              </a:rPr>
              <a:t>C) I, II ve V     			</a:t>
            </a:r>
            <a:r>
              <a:rPr lang="tr-TR" sz="2400" dirty="0" smtClean="0">
                <a:solidFill>
                  <a:schemeClr val="tx1"/>
                </a:solidFill>
              </a:rPr>
              <a:t>	D</a:t>
            </a:r>
            <a:r>
              <a:rPr lang="tr-TR" sz="2400" dirty="0">
                <a:solidFill>
                  <a:schemeClr val="tx1"/>
                </a:solidFill>
              </a:rPr>
              <a:t>) II, IV ve V </a:t>
            </a: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67</a:t>
            </a:fld>
            <a:endParaRPr lang="tr-TR"/>
          </a:p>
        </p:txBody>
      </p:sp>
    </p:spTree>
    <p:extLst>
      <p:ext uri="{BB962C8B-B14F-4D97-AF65-F5344CB8AC3E}">
        <p14:creationId xmlns:p14="http://schemas.microsoft.com/office/powerpoint/2010/main" val="486797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49) Solunum açısından insan sağlığına en zararlı toz cinsi aşağıdakilerden hangisidir?  </a:t>
            </a:r>
          </a:p>
          <a:p>
            <a:pPr algn="l"/>
            <a:r>
              <a:rPr lang="tr-TR" sz="2800" dirty="0">
                <a:solidFill>
                  <a:schemeClr val="tx1"/>
                </a:solidFill>
              </a:rPr>
              <a:t>A)Kömür tozu     		B) Mermer tozu</a:t>
            </a:r>
          </a:p>
          <a:p>
            <a:pPr algn="l"/>
            <a:r>
              <a:rPr lang="tr-TR" sz="2800" dirty="0">
                <a:solidFill>
                  <a:schemeClr val="tx1"/>
                </a:solidFill>
              </a:rPr>
              <a:t>C)Talk tozu             		D) Kuvars tozu </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68</a:t>
            </a:fld>
            <a:endParaRPr lang="tr-TR"/>
          </a:p>
        </p:txBody>
      </p:sp>
    </p:spTree>
    <p:extLst>
      <p:ext uri="{BB962C8B-B14F-4D97-AF65-F5344CB8AC3E}">
        <p14:creationId xmlns:p14="http://schemas.microsoft.com/office/powerpoint/2010/main" val="1424068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50)  Patlama riskinin değerlendirilmesinde aşağıdakilerden hangisi dikkate alınmaz? </a:t>
            </a:r>
          </a:p>
          <a:p>
            <a:pPr algn="l"/>
            <a:r>
              <a:rPr lang="tr-TR" sz="2800" dirty="0">
                <a:solidFill>
                  <a:schemeClr val="tx1"/>
                </a:solidFill>
              </a:rPr>
              <a:t>A)	Olabilecek patlamanın etkisinin büyüklüğü.</a:t>
            </a:r>
          </a:p>
          <a:p>
            <a:pPr algn="l"/>
            <a:r>
              <a:rPr lang="tr-TR" sz="2800" dirty="0">
                <a:solidFill>
                  <a:schemeClr val="tx1"/>
                </a:solidFill>
              </a:rPr>
              <a:t>B)	İşyerinde bulunan tesis, kullanılan maddeler, prosesler ile bunların muhtemel karşılıklı etkileşimleri</a:t>
            </a:r>
          </a:p>
          <a:p>
            <a:pPr algn="l"/>
            <a:r>
              <a:rPr lang="tr-TR" sz="2800" dirty="0">
                <a:solidFill>
                  <a:schemeClr val="tx1"/>
                </a:solidFill>
              </a:rPr>
              <a:t>C)	Çalışanların sağlık gözetimi</a:t>
            </a:r>
          </a:p>
          <a:p>
            <a:pPr algn="l"/>
            <a:r>
              <a:rPr lang="tr-TR" sz="2800" dirty="0">
                <a:solidFill>
                  <a:schemeClr val="tx1"/>
                </a:solidFill>
              </a:rPr>
              <a:t>D)	Statik elektrik de dahil tutuşturucu kaynaklarının bulunma, aktif ve etkili hale gelme ihtimalleri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69</a:t>
            </a:fld>
            <a:endParaRPr lang="tr-TR"/>
          </a:p>
        </p:txBody>
      </p:sp>
    </p:spTree>
    <p:extLst>
      <p:ext uri="{BB962C8B-B14F-4D97-AF65-F5344CB8AC3E}">
        <p14:creationId xmlns:p14="http://schemas.microsoft.com/office/powerpoint/2010/main" val="341877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5) 5510 sayılı Sosyal Sigortalar ve Genel Sağlık Sigortası Kanunu 13. Maddesine göre aşağıdaki durumlardan hangisi iş kazası sayılmaz?</a:t>
            </a:r>
          </a:p>
          <a:p>
            <a:pPr algn="l"/>
            <a:r>
              <a:rPr lang="tr-TR" sz="2400" dirty="0">
                <a:solidFill>
                  <a:schemeClr val="tx1"/>
                </a:solidFill>
              </a:rPr>
              <a:t>A)	Görevli olarak işyerine malzeme almaya giden işçinin geçirdiği trafik kazası</a:t>
            </a:r>
          </a:p>
          <a:p>
            <a:pPr algn="l"/>
            <a:r>
              <a:rPr lang="tr-TR" sz="2400" dirty="0">
                <a:solidFill>
                  <a:schemeClr val="tx1"/>
                </a:solidFill>
              </a:rPr>
              <a:t>B)	Servis hizmeti verilmeyen işyerinde kendi aracıyla işe gelen işçinin karayolunda geçirdiği trafik kazası</a:t>
            </a:r>
          </a:p>
          <a:p>
            <a:pPr algn="l"/>
            <a:r>
              <a:rPr lang="tr-TR" sz="2400" dirty="0">
                <a:solidFill>
                  <a:schemeClr val="tx1"/>
                </a:solidFill>
              </a:rPr>
              <a:t>C)	İşveren tarafından sağlanan taşıtla evine dönen işçinin geçirdiği trafik kazası</a:t>
            </a:r>
          </a:p>
          <a:p>
            <a:pPr algn="l"/>
            <a:r>
              <a:rPr lang="tr-TR" sz="2400" dirty="0">
                <a:solidFill>
                  <a:schemeClr val="tx1"/>
                </a:solidFill>
              </a:rPr>
              <a:t>D)	İşyerinde buzdan kayarak düşen işçinin kazası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a:t>
            </a:fld>
            <a:endParaRPr lang="tr-TR"/>
          </a:p>
        </p:txBody>
      </p:sp>
    </p:spTree>
    <p:extLst>
      <p:ext uri="{BB962C8B-B14F-4D97-AF65-F5344CB8AC3E}">
        <p14:creationId xmlns:p14="http://schemas.microsoft.com/office/powerpoint/2010/main" val="1386938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51) Kimyasalların güvenli kullanımına yönelik genel ILO ilkelerine göre aşağıdaki gruplardan hangisi bu kimyasalların tehlikelerini bilmek ve önlem almak konusunda öncelikli olarak sorumlu tutulamaz? </a:t>
            </a:r>
          </a:p>
          <a:p>
            <a:pPr algn="l"/>
            <a:endParaRPr lang="tr-TR" sz="2800" dirty="0">
              <a:solidFill>
                <a:schemeClr val="tx1"/>
              </a:solidFill>
            </a:endParaRPr>
          </a:p>
          <a:p>
            <a:pPr algn="l"/>
            <a:r>
              <a:rPr lang="tr-TR" sz="2800" dirty="0">
                <a:solidFill>
                  <a:schemeClr val="tx1"/>
                </a:solidFill>
              </a:rPr>
              <a:t>A)	Kimyasalları kullanacak işçiler </a:t>
            </a:r>
          </a:p>
          <a:p>
            <a:pPr algn="l"/>
            <a:r>
              <a:rPr lang="tr-TR" sz="2800" dirty="0">
                <a:solidFill>
                  <a:schemeClr val="tx1"/>
                </a:solidFill>
              </a:rPr>
              <a:t>B)	Kimyasalları işyerinde kullandıran işverenler</a:t>
            </a:r>
          </a:p>
          <a:p>
            <a:pPr algn="l"/>
            <a:r>
              <a:rPr lang="tr-TR" sz="2800" dirty="0">
                <a:solidFill>
                  <a:schemeClr val="tx1"/>
                </a:solidFill>
              </a:rPr>
              <a:t>C)	İş sağlığı ve güvenliğinden sorumlu çalışanlar</a:t>
            </a:r>
          </a:p>
          <a:p>
            <a:pPr algn="l"/>
            <a:r>
              <a:rPr lang="tr-TR" sz="2800" dirty="0">
                <a:solidFill>
                  <a:schemeClr val="tx1"/>
                </a:solidFill>
              </a:rPr>
              <a:t>D)	Kimyasalları üreten ve işyerine temin eden kişi ve kuruluşlar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70</a:t>
            </a:fld>
            <a:endParaRPr lang="tr-TR"/>
          </a:p>
        </p:txBody>
      </p:sp>
    </p:spTree>
    <p:extLst>
      <p:ext uri="{BB962C8B-B14F-4D97-AF65-F5344CB8AC3E}">
        <p14:creationId xmlns:p14="http://schemas.microsoft.com/office/powerpoint/2010/main" val="2090582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52) Aşağıdakilerden hangisi şarbonun bulaşma yollarındandır? </a:t>
            </a:r>
          </a:p>
          <a:p>
            <a:pPr algn="l"/>
            <a:r>
              <a:rPr lang="tr-TR" sz="2800" dirty="0">
                <a:solidFill>
                  <a:schemeClr val="tx1"/>
                </a:solidFill>
              </a:rPr>
              <a:t>A)	Sağlam insanlara deride açılan giriş kapıları</a:t>
            </a:r>
          </a:p>
          <a:p>
            <a:pPr algn="l"/>
            <a:r>
              <a:rPr lang="tr-TR" sz="2800" dirty="0">
                <a:solidFill>
                  <a:schemeClr val="tx1"/>
                </a:solidFill>
              </a:rPr>
              <a:t>B)	Şarbon sporlarının bulunduğu havanın solunması</a:t>
            </a:r>
          </a:p>
          <a:p>
            <a:pPr algn="l"/>
            <a:r>
              <a:rPr lang="tr-TR" sz="2800" dirty="0">
                <a:solidFill>
                  <a:schemeClr val="tx1"/>
                </a:solidFill>
              </a:rPr>
              <a:t>C)	Sindirim sistemi</a:t>
            </a:r>
          </a:p>
          <a:p>
            <a:pPr algn="l"/>
            <a:r>
              <a:rPr lang="tr-TR" sz="28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71</a:t>
            </a:fld>
            <a:endParaRPr lang="tr-TR"/>
          </a:p>
        </p:txBody>
      </p:sp>
    </p:spTree>
    <p:extLst>
      <p:ext uri="{BB962C8B-B14F-4D97-AF65-F5344CB8AC3E}">
        <p14:creationId xmlns:p14="http://schemas.microsoft.com/office/powerpoint/2010/main" val="1114234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53) Biyolojik etkenlere maruziyetten kaynaklanan veya kaynaklanabilecek sağlık ve güvenlik risklerinin belirlenmesi ve değerlendirilmesi ile ilgili olarak hangisi yanlıştır? </a:t>
            </a:r>
          </a:p>
          <a:p>
            <a:pPr algn="l"/>
            <a:r>
              <a:rPr lang="tr-TR" sz="2000" dirty="0">
                <a:solidFill>
                  <a:schemeClr val="tx1"/>
                </a:solidFill>
              </a:rPr>
              <a:t>A)	Biyolojik etkenlere maruz kalma riski bulunan herhangi bir çalışmada, işçinin sağlık ve güvenliğine yönelik herhangi bir riski değerlendirmek ve alınması gereken önlemleri belirlemek için, işçinin maruziyet türü, düzeyi ve süresi belirlenir. </a:t>
            </a:r>
          </a:p>
          <a:p>
            <a:pPr algn="l"/>
            <a:r>
              <a:rPr lang="tr-TR" sz="2000" dirty="0">
                <a:solidFill>
                  <a:schemeClr val="tx1"/>
                </a:solidFill>
              </a:rPr>
              <a:t>B)	Birden fazla grupta yer alan biyolojik etkenlere maruziyetin söz konusu olduğu işlerde risk değerlendirmesi, zararlı biyolojik etkenlerin tümünün oluşturduğu tehlike dikkate alınarak yapılır. </a:t>
            </a:r>
          </a:p>
          <a:p>
            <a:pPr algn="l"/>
            <a:r>
              <a:rPr lang="tr-TR" sz="2000" dirty="0">
                <a:solidFill>
                  <a:schemeClr val="tx1"/>
                </a:solidFill>
              </a:rPr>
              <a:t>C)	Risk değerlendirmesi, beş yılda bir yenilenir. </a:t>
            </a:r>
          </a:p>
          <a:p>
            <a:pPr algn="l"/>
            <a:r>
              <a:rPr lang="tr-TR" sz="2000" dirty="0">
                <a:solidFill>
                  <a:schemeClr val="tx1"/>
                </a:solidFill>
              </a:rPr>
              <a:t>D)	İşveren, risk değerlendirmesinde kullanılan bilgileri, istendiğinde Bakanlığa vermekle yükümlüdür.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72</a:t>
            </a:fld>
            <a:endParaRPr lang="tr-TR"/>
          </a:p>
        </p:txBody>
      </p:sp>
    </p:spTree>
    <p:extLst>
      <p:ext uri="{BB962C8B-B14F-4D97-AF65-F5344CB8AC3E}">
        <p14:creationId xmlns:p14="http://schemas.microsoft.com/office/powerpoint/2010/main" val="305783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
            </a:r>
            <a:br>
              <a:rPr lang="tr-TR" sz="3200" b="1" dirty="0" smtClean="0"/>
            </a:br>
            <a:r>
              <a:rPr lang="tr-TR" sz="3200" b="1" dirty="0" smtClean="0"/>
              <a:t>BİYOLOJİK </a:t>
            </a:r>
            <a:r>
              <a:rPr lang="tr-TR" sz="3200" b="1" dirty="0"/>
              <a:t>ETKENLERE MARUZİYET RİSKLERİNİN </a:t>
            </a:r>
            <a:r>
              <a:rPr lang="tr-TR" sz="3200" b="1" dirty="0" smtClean="0"/>
              <a:t>ÖNLENMESİ HAKKINDA YÖNETMELİK – </a:t>
            </a:r>
            <a:br>
              <a:rPr lang="tr-TR" sz="3200" b="1" dirty="0" smtClean="0"/>
            </a:br>
            <a:r>
              <a:rPr lang="tr-TR" sz="3200" b="1" dirty="0" smtClean="0"/>
              <a:t>15 </a:t>
            </a:r>
            <a:r>
              <a:rPr lang="tr-TR" sz="3200" b="1" dirty="0"/>
              <a:t>Haziran 2013 </a:t>
            </a:r>
            <a:br>
              <a:rPr lang="tr-TR" sz="3200" b="1" dirty="0"/>
            </a:br>
            <a:endParaRPr lang="tr-TR" sz="3200" b="1" dirty="0"/>
          </a:p>
        </p:txBody>
      </p:sp>
      <p:sp>
        <p:nvSpPr>
          <p:cNvPr id="3" name="İçerik Yer Tutucusu 2"/>
          <p:cNvSpPr>
            <a:spLocks noGrp="1"/>
          </p:cNvSpPr>
          <p:nvPr>
            <p:ph idx="1"/>
          </p:nvPr>
        </p:nvSpPr>
        <p:spPr/>
        <p:txBody>
          <a:bodyPr/>
          <a:lstStyle/>
          <a:p>
            <a:pPr marL="0" indent="0">
              <a:buNone/>
            </a:pPr>
            <a:r>
              <a:rPr lang="tr-TR" b="1" dirty="0"/>
              <a:t>Risklerin belirlenmesi ve değerlendirilmesi</a:t>
            </a:r>
            <a:endParaRPr lang="tr-TR" dirty="0"/>
          </a:p>
          <a:p>
            <a:r>
              <a:rPr lang="tr-TR" sz="2800" b="1" dirty="0"/>
              <a:t>MADDE 6 </a:t>
            </a:r>
            <a:r>
              <a:rPr lang="tr-TR" sz="2800" b="1" dirty="0" smtClean="0"/>
              <a:t>: </a:t>
            </a:r>
            <a:r>
              <a:rPr lang="tr-TR" sz="2800" dirty="0"/>
              <a:t>Biyolojik etkenlere maruz kalma riski bulunan herhangi bir çalışmada, çalışanın sağlık ve güvenliğine yönelik herhangi bir riski değerlendirmek ve alınması gereken önlemleri belirlemek için, çalışanın </a:t>
            </a:r>
            <a:r>
              <a:rPr lang="tr-TR" sz="2800" dirty="0" err="1"/>
              <a:t>maruziyetinin</a:t>
            </a:r>
            <a:r>
              <a:rPr lang="tr-TR" sz="2800" dirty="0"/>
              <a:t> türü, düzeyi ve süresi belirlenir.</a:t>
            </a:r>
          </a:p>
          <a:p>
            <a:r>
              <a:rPr lang="tr-TR" sz="2800" dirty="0"/>
              <a:t>(2) Birden fazla grupta yer alan biyolojik etkenlere </a:t>
            </a:r>
            <a:r>
              <a:rPr lang="tr-TR" sz="2800" dirty="0" err="1"/>
              <a:t>maruziyetin</a:t>
            </a:r>
            <a:r>
              <a:rPr lang="tr-TR" sz="2800" dirty="0"/>
              <a:t> söz konusu olduğu işlerde risk değerlendirmesi, zararlı biyolojik etkenlerin tümünün oluşturduğu tehlike dikkate alınarak yapılır.</a:t>
            </a:r>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73</a:t>
            </a:fld>
            <a:endParaRPr lang="tr-TR"/>
          </a:p>
        </p:txBody>
      </p:sp>
    </p:spTree>
    <p:extLst>
      <p:ext uri="{BB962C8B-B14F-4D97-AF65-F5344CB8AC3E}">
        <p14:creationId xmlns:p14="http://schemas.microsoft.com/office/powerpoint/2010/main" val="1130842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19"/>
          </a:xfrm>
        </p:spPr>
        <p:txBody>
          <a:bodyPr/>
          <a:lstStyle/>
          <a:p>
            <a:r>
              <a:rPr lang="tr-TR" dirty="0"/>
              <a:t>(3) Risk değerlendirmesi, çalışanın biyolojik etkenlere </a:t>
            </a:r>
            <a:r>
              <a:rPr lang="tr-TR" dirty="0" err="1"/>
              <a:t>maruziyet</a:t>
            </a:r>
            <a:r>
              <a:rPr lang="tr-TR" dirty="0"/>
              <a:t> koşullarını etkileyebilecek herhangi bir değişiklik olduğunda yenilenir</a:t>
            </a:r>
            <a:endParaRPr lang="tr-TR" b="1" dirty="0" smtClean="0"/>
          </a:p>
          <a:p>
            <a:r>
              <a:rPr lang="tr-TR" b="1" dirty="0" smtClean="0"/>
              <a:t>Bakanlığın </a:t>
            </a:r>
            <a:r>
              <a:rPr lang="tr-TR" b="1" dirty="0"/>
              <a:t>bilgilendirilmesi</a:t>
            </a:r>
            <a:endParaRPr lang="tr-TR" dirty="0"/>
          </a:p>
          <a:p>
            <a:r>
              <a:rPr lang="tr-TR" b="1" dirty="0"/>
              <a:t>MADDE 9 –</a:t>
            </a:r>
            <a:r>
              <a:rPr lang="tr-TR" dirty="0"/>
              <a:t> (1) Risk değerlendirmesi sonuçları, çalışanların sağlığı ve güvenliği yönünden risk bulunduğunu ortaya koyuyorsa, Bakanlıkça istenmesi halinde, işveren aşağıdaki konularda gerekli bilgileri çalışma ve iş kurumu il müdürlüğüne </a:t>
            </a:r>
            <a:r>
              <a:rPr lang="tr-TR" dirty="0" smtClean="0"/>
              <a:t>verir</a:t>
            </a: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74</a:t>
            </a:fld>
            <a:endParaRPr lang="tr-TR"/>
          </a:p>
        </p:txBody>
      </p:sp>
    </p:spTree>
    <p:extLst>
      <p:ext uri="{BB962C8B-B14F-4D97-AF65-F5344CB8AC3E}">
        <p14:creationId xmlns:p14="http://schemas.microsoft.com/office/powerpoint/2010/main" val="1794370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54) </a:t>
            </a:r>
            <a:r>
              <a:rPr lang="tr-TR" sz="2800" dirty="0" err="1">
                <a:solidFill>
                  <a:schemeClr val="tx1"/>
                </a:solidFill>
              </a:rPr>
              <a:t>Brusella’da</a:t>
            </a:r>
            <a:r>
              <a:rPr lang="tr-TR" sz="2800" dirty="0">
                <a:solidFill>
                  <a:schemeClr val="tx1"/>
                </a:solidFill>
              </a:rPr>
              <a:t> aşağıdakilerden hangisi risk grubunda değildir? </a:t>
            </a:r>
          </a:p>
          <a:p>
            <a:pPr algn="l"/>
            <a:r>
              <a:rPr lang="tr-TR" sz="2800" dirty="0">
                <a:solidFill>
                  <a:schemeClr val="tx1"/>
                </a:solidFill>
              </a:rPr>
              <a:t>A)	Veterinerler</a:t>
            </a:r>
          </a:p>
          <a:p>
            <a:pPr algn="l"/>
            <a:r>
              <a:rPr lang="tr-TR" sz="2800" dirty="0">
                <a:solidFill>
                  <a:schemeClr val="tx1"/>
                </a:solidFill>
              </a:rPr>
              <a:t>B)	Mezbaha işçileri</a:t>
            </a:r>
          </a:p>
          <a:p>
            <a:pPr algn="l"/>
            <a:r>
              <a:rPr lang="tr-TR" sz="2800" dirty="0">
                <a:solidFill>
                  <a:schemeClr val="tx1"/>
                </a:solidFill>
              </a:rPr>
              <a:t>C)	Balıkçılar</a:t>
            </a:r>
          </a:p>
          <a:p>
            <a:pPr algn="l"/>
            <a:r>
              <a:rPr lang="tr-TR" sz="2800" dirty="0">
                <a:solidFill>
                  <a:schemeClr val="tx1"/>
                </a:solidFill>
              </a:rPr>
              <a:t>D)	Süt ürünü endüstrisinde çalışan işçiler</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75</a:t>
            </a:fld>
            <a:endParaRPr lang="tr-TR"/>
          </a:p>
        </p:txBody>
      </p:sp>
    </p:spTree>
    <p:extLst>
      <p:ext uri="{BB962C8B-B14F-4D97-AF65-F5344CB8AC3E}">
        <p14:creationId xmlns:p14="http://schemas.microsoft.com/office/powerpoint/2010/main" val="2386084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55) Biyolojik etkenlerle yapılan çalışmalarda uygulanacak koruyucu aşı uygulamaları ile ilgili hangisi yanlıştır? </a:t>
            </a:r>
          </a:p>
          <a:p>
            <a:pPr algn="l"/>
            <a:r>
              <a:rPr lang="tr-TR" sz="2800" dirty="0">
                <a:solidFill>
                  <a:schemeClr val="tx1"/>
                </a:solidFill>
              </a:rPr>
              <a:t>A)	Biyolojik etkenlere maruz kalanlar, etkene karşı etkili bir aşı varsa aşılanacaktır. </a:t>
            </a:r>
          </a:p>
          <a:p>
            <a:pPr algn="l"/>
            <a:r>
              <a:rPr lang="tr-TR" sz="2800" dirty="0">
                <a:solidFill>
                  <a:schemeClr val="tx1"/>
                </a:solidFill>
              </a:rPr>
              <a:t>B)	İşçiler, aşılanmanın ve aşılanmamanın yararları ve sakıncaları hakkında bilgilendirilecektir. </a:t>
            </a:r>
          </a:p>
          <a:p>
            <a:pPr algn="l"/>
            <a:r>
              <a:rPr lang="tr-TR" sz="2800" dirty="0">
                <a:solidFill>
                  <a:schemeClr val="tx1"/>
                </a:solidFill>
              </a:rPr>
              <a:t>C)	Aşılama bedelini işveren işçilere yansıtabilir. </a:t>
            </a:r>
          </a:p>
          <a:p>
            <a:pPr algn="l"/>
            <a:r>
              <a:rPr lang="tr-TR" sz="2800" dirty="0">
                <a:solidFill>
                  <a:schemeClr val="tx1"/>
                </a:solidFill>
              </a:rPr>
              <a:t>D)	İstendiğinde yetkililere gösterilmek üzere, işçiyle ilgili bir aşılama belgesi düzenlenecektir.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76</a:t>
            </a:fld>
            <a:endParaRPr lang="tr-TR"/>
          </a:p>
        </p:txBody>
      </p:sp>
    </p:spTree>
    <p:extLst>
      <p:ext uri="{BB962C8B-B14F-4D97-AF65-F5344CB8AC3E}">
        <p14:creationId xmlns:p14="http://schemas.microsoft.com/office/powerpoint/2010/main" val="348129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t/>
            </a:r>
            <a:br>
              <a:rPr lang="tr-TR" sz="3200" b="1" dirty="0" smtClean="0"/>
            </a:br>
            <a:r>
              <a:rPr lang="tr-TR" sz="2800" b="1" dirty="0" smtClean="0"/>
              <a:t>BİYOLOJİK </a:t>
            </a:r>
            <a:r>
              <a:rPr lang="tr-TR" sz="2800" b="1" dirty="0"/>
              <a:t>ETKENLERE MARUZİYET RİSKLERİNİN </a:t>
            </a:r>
            <a:r>
              <a:rPr lang="tr-TR" sz="2800" b="1" dirty="0" smtClean="0"/>
              <a:t>ÖNLENMESİ HAKKINDA YÖNETMELİK – </a:t>
            </a:r>
            <a:br>
              <a:rPr lang="tr-TR" sz="2800" b="1" dirty="0" smtClean="0"/>
            </a:br>
            <a:r>
              <a:rPr lang="tr-TR" sz="2800" b="1" dirty="0" smtClean="0"/>
              <a:t>15 </a:t>
            </a:r>
            <a:r>
              <a:rPr lang="tr-TR" sz="2800" b="1" dirty="0"/>
              <a:t>Haziran 2013 </a:t>
            </a:r>
            <a:r>
              <a:rPr lang="tr-TR" sz="3200" b="1" dirty="0"/>
              <a:t/>
            </a:r>
            <a:br>
              <a:rPr lang="tr-TR" sz="3200" b="1" dirty="0"/>
            </a:br>
            <a:endParaRPr lang="tr-TR" sz="3200" b="1" dirty="0"/>
          </a:p>
        </p:txBody>
      </p:sp>
      <p:sp>
        <p:nvSpPr>
          <p:cNvPr id="3" name="İçerik Yer Tutucusu 2"/>
          <p:cNvSpPr>
            <a:spLocks noGrp="1"/>
          </p:cNvSpPr>
          <p:nvPr>
            <p:ph idx="1"/>
          </p:nvPr>
        </p:nvSpPr>
        <p:spPr>
          <a:xfrm>
            <a:off x="457200" y="1412776"/>
            <a:ext cx="8229600" cy="4896544"/>
          </a:xfrm>
        </p:spPr>
        <p:txBody>
          <a:bodyPr/>
          <a:lstStyle/>
          <a:p>
            <a:pPr marL="0" indent="0">
              <a:buNone/>
            </a:pPr>
            <a:r>
              <a:rPr lang="tr-TR" sz="2800" b="1" dirty="0" smtClean="0"/>
              <a:t>Sağlık gözetimi - MADDE 16 :</a:t>
            </a:r>
            <a:r>
              <a:rPr lang="tr-TR" sz="2800" dirty="0"/>
              <a:t>(3) Maruz kaldıkları veya kalmış olabilecekleri biyolojik etkene karşı henüz bağışıklığı olmayan çalışanlar için gerektiğinde, Sağlık Bakanlığının işyerinin bulunduğu ildeki yetkili birimleri ile işbirliği içinde uygun aşılar yapılır. </a:t>
            </a:r>
            <a:endParaRPr lang="tr-TR" sz="2800" dirty="0" smtClean="0"/>
          </a:p>
          <a:p>
            <a:pPr marL="0" indent="0">
              <a:buNone/>
            </a:pPr>
            <a:r>
              <a:rPr lang="tr-TR" sz="2800" b="1" dirty="0"/>
              <a:t>Hijyen ve kişisel </a:t>
            </a:r>
            <a:r>
              <a:rPr lang="tr-TR" sz="2800" b="1" dirty="0" smtClean="0"/>
              <a:t>korunma - MADDE </a:t>
            </a:r>
            <a:r>
              <a:rPr lang="tr-TR" sz="2800" b="1" dirty="0"/>
              <a:t>10 –</a:t>
            </a:r>
            <a:r>
              <a:rPr lang="tr-TR" sz="2800" dirty="0"/>
              <a:t> (1) İşverenler, çalışanların biyolojik etkenlerle çalışmaya bağlı sağlık veya güvenlik riskleriyle karşılaştıkları bütün işlerde, aşağıdaki önlemleri alırlar</a:t>
            </a:r>
            <a:r>
              <a:rPr lang="tr-TR" sz="2800" dirty="0" smtClean="0"/>
              <a:t>:</a:t>
            </a:r>
          </a:p>
          <a:p>
            <a:pPr marL="0" indent="0">
              <a:buNone/>
            </a:pPr>
            <a:r>
              <a:rPr lang="tr-TR" sz="2800" dirty="0"/>
              <a:t>(3) </a:t>
            </a:r>
            <a:r>
              <a:rPr lang="tr-TR" sz="2800" b="1" dirty="0"/>
              <a:t>Birinci ve ikinci fıkralara göre alınan önlemlerin </a:t>
            </a:r>
            <a:r>
              <a:rPr lang="tr-TR" sz="2800" b="1" u="sng" dirty="0"/>
              <a:t>maliyeti çalışanlara yansıtılmaz</a:t>
            </a:r>
            <a:r>
              <a:rPr lang="tr-TR" sz="2800" b="1" dirty="0"/>
              <a:t>.</a:t>
            </a:r>
          </a:p>
          <a:p>
            <a:pPr marL="0" indent="0">
              <a:buNone/>
            </a:pPr>
            <a:endParaRPr lang="tr-TR" sz="2800" dirty="0"/>
          </a:p>
          <a:p>
            <a:pPr marL="0" indent="0">
              <a:buNone/>
            </a:pPr>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77</a:t>
            </a:fld>
            <a:endParaRPr lang="tr-TR"/>
          </a:p>
        </p:txBody>
      </p:sp>
    </p:spTree>
    <p:extLst>
      <p:ext uri="{BB962C8B-B14F-4D97-AF65-F5344CB8AC3E}">
        <p14:creationId xmlns:p14="http://schemas.microsoft.com/office/powerpoint/2010/main" val="3506409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Çalışanların eğitimi ve bilgilendirilmesi</a:t>
            </a:r>
            <a:endParaRPr lang="tr-TR" dirty="0"/>
          </a:p>
          <a:p>
            <a:r>
              <a:rPr lang="tr-TR" b="1" dirty="0"/>
              <a:t>MADDE 11 –</a:t>
            </a:r>
            <a:r>
              <a:rPr lang="tr-TR" dirty="0"/>
              <a:t> (1) İşveren, işyerinde çalışanların ve/veya çalışan temsilcilerinin uygun ve yeterli eğitim almalarını sağlar ve özellikle aşağıda belirtilen konularda gerekli bilgi ve talimatları verir</a:t>
            </a:r>
            <a:r>
              <a:rPr lang="tr-TR" dirty="0" smtClean="0"/>
              <a:t>: a</a:t>
            </a:r>
            <a:r>
              <a:rPr lang="tr-TR" dirty="0"/>
              <a:t>) Olası sağlık riskleri.</a:t>
            </a:r>
          </a:p>
          <a:p>
            <a:r>
              <a:rPr lang="tr-TR" dirty="0"/>
              <a:t>b) </a:t>
            </a:r>
            <a:r>
              <a:rPr lang="tr-TR" dirty="0" err="1"/>
              <a:t>Maruziyeti</a:t>
            </a:r>
            <a:r>
              <a:rPr lang="tr-TR" dirty="0"/>
              <a:t> önlemek için alınacak önlemler.</a:t>
            </a:r>
          </a:p>
          <a:p>
            <a:endParaRPr lang="tr-TR" dirty="0"/>
          </a:p>
        </p:txBody>
      </p:sp>
      <p:sp>
        <p:nvSpPr>
          <p:cNvPr id="4" name="Slayt Numarası Yer Tutucusu 3"/>
          <p:cNvSpPr>
            <a:spLocks noGrp="1"/>
          </p:cNvSpPr>
          <p:nvPr>
            <p:ph type="sldNum" sz="quarter" idx="12"/>
          </p:nvPr>
        </p:nvSpPr>
        <p:spPr/>
        <p:txBody>
          <a:bodyPr/>
          <a:lstStyle/>
          <a:p>
            <a:pPr>
              <a:defRPr/>
            </a:pPr>
            <a:fld id="{988B27FD-AB22-4964-B91B-39F7442AC49F}" type="slidenum">
              <a:rPr lang="tr-TR" smtClean="0"/>
              <a:pPr>
                <a:defRPr/>
              </a:pPr>
              <a:t>78</a:t>
            </a:fld>
            <a:endParaRPr lang="tr-TR"/>
          </a:p>
        </p:txBody>
      </p:sp>
    </p:spTree>
    <p:extLst>
      <p:ext uri="{BB962C8B-B14F-4D97-AF65-F5344CB8AC3E}">
        <p14:creationId xmlns:p14="http://schemas.microsoft.com/office/powerpoint/2010/main" val="3595405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56) Aşağıdakilerden hangisi örgütsel stres önleme yöntemlerinden birisi değildir? </a:t>
            </a:r>
          </a:p>
          <a:p>
            <a:pPr algn="l"/>
            <a:r>
              <a:rPr lang="tr-TR" sz="2800" dirty="0">
                <a:solidFill>
                  <a:schemeClr val="tx1"/>
                </a:solidFill>
              </a:rPr>
              <a:t>A)	İşçiye sosyal destek sağlama</a:t>
            </a:r>
          </a:p>
          <a:p>
            <a:pPr algn="l"/>
            <a:r>
              <a:rPr lang="tr-TR" sz="2800" dirty="0">
                <a:solidFill>
                  <a:schemeClr val="tx1"/>
                </a:solidFill>
              </a:rPr>
              <a:t>B)	</a:t>
            </a:r>
            <a:r>
              <a:rPr lang="tr-TR" sz="2800" dirty="0" err="1">
                <a:solidFill>
                  <a:schemeClr val="tx1"/>
                </a:solidFill>
              </a:rPr>
              <a:t>Distress</a:t>
            </a:r>
            <a:r>
              <a:rPr lang="tr-TR" sz="2800" dirty="0">
                <a:solidFill>
                  <a:schemeClr val="tx1"/>
                </a:solidFill>
              </a:rPr>
              <a:t> yaşayan işçiye danışmanlık  hizmeti verme</a:t>
            </a:r>
          </a:p>
          <a:p>
            <a:pPr algn="l"/>
            <a:r>
              <a:rPr lang="tr-TR" sz="2800" dirty="0">
                <a:solidFill>
                  <a:schemeClr val="tx1"/>
                </a:solidFill>
              </a:rPr>
              <a:t>C)	İşçilerin kararlara katılımını arttırma</a:t>
            </a:r>
          </a:p>
          <a:p>
            <a:pPr algn="l"/>
            <a:r>
              <a:rPr lang="tr-TR" sz="2800" dirty="0">
                <a:solidFill>
                  <a:schemeClr val="tx1"/>
                </a:solidFill>
              </a:rPr>
              <a:t>D)	İşçilerin işletme içindeki rol tanımlamalarını yapma</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79</a:t>
            </a:fld>
            <a:endParaRPr lang="tr-TR"/>
          </a:p>
        </p:txBody>
      </p:sp>
    </p:spTree>
    <p:extLst>
      <p:ext uri="{BB962C8B-B14F-4D97-AF65-F5344CB8AC3E}">
        <p14:creationId xmlns:p14="http://schemas.microsoft.com/office/powerpoint/2010/main" val="1552951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 Aşağıdakilerden hangisi ILO Anayasası'nda belirlenen hedeflerden değildir? </a:t>
            </a:r>
          </a:p>
          <a:p>
            <a:pPr algn="l"/>
            <a:r>
              <a:rPr lang="tr-TR" sz="2800" dirty="0">
                <a:solidFill>
                  <a:schemeClr val="tx1"/>
                </a:solidFill>
              </a:rPr>
              <a:t>A)	İstihdam ve işsizliğin önlenmesi</a:t>
            </a:r>
          </a:p>
          <a:p>
            <a:pPr algn="l"/>
            <a:r>
              <a:rPr lang="tr-TR" sz="2800" dirty="0">
                <a:solidFill>
                  <a:schemeClr val="tx1"/>
                </a:solidFill>
              </a:rPr>
              <a:t>B)	İş dışındaki hastalık ve kazalardan korunma</a:t>
            </a:r>
          </a:p>
          <a:p>
            <a:pPr algn="l"/>
            <a:r>
              <a:rPr lang="tr-TR" sz="2800" dirty="0">
                <a:solidFill>
                  <a:schemeClr val="tx1"/>
                </a:solidFill>
              </a:rPr>
              <a:t>C)	Tarım işçilerinin kayıt altına alınması</a:t>
            </a:r>
          </a:p>
          <a:p>
            <a:pPr algn="l"/>
            <a:r>
              <a:rPr lang="tr-TR" sz="2800" dirty="0">
                <a:solidFill>
                  <a:schemeClr val="tx1"/>
                </a:solidFill>
              </a:rPr>
              <a:t>D)	Göçmen işçilerin haklarını korunması</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a:t>
            </a:fld>
            <a:endParaRPr lang="tr-TR"/>
          </a:p>
        </p:txBody>
      </p:sp>
    </p:spTree>
    <p:extLst>
      <p:ext uri="{BB962C8B-B14F-4D97-AF65-F5344CB8AC3E}">
        <p14:creationId xmlns:p14="http://schemas.microsoft.com/office/powerpoint/2010/main" val="367345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57) Hangisi işten kaynaklanan ergonomik risk faktörlerinden biri değildir? </a:t>
            </a:r>
          </a:p>
          <a:p>
            <a:pPr algn="l"/>
            <a:r>
              <a:rPr lang="tr-TR" sz="2800" dirty="0">
                <a:solidFill>
                  <a:schemeClr val="tx1"/>
                </a:solidFill>
              </a:rPr>
              <a:t>A)	Aşırı tekrarlı hareketler</a:t>
            </a:r>
          </a:p>
          <a:p>
            <a:pPr algn="l"/>
            <a:r>
              <a:rPr lang="tr-TR" sz="2800" dirty="0">
                <a:solidFill>
                  <a:schemeClr val="tx1"/>
                </a:solidFill>
              </a:rPr>
              <a:t>B)	Sıcaklık ve titreşim gibi çevresel faktörler</a:t>
            </a:r>
          </a:p>
          <a:p>
            <a:pPr algn="l"/>
            <a:r>
              <a:rPr lang="tr-TR" sz="2800" dirty="0">
                <a:solidFill>
                  <a:schemeClr val="tx1"/>
                </a:solidFill>
              </a:rPr>
              <a:t>C)	İşçilerin vücut özellikleri</a:t>
            </a:r>
          </a:p>
          <a:p>
            <a:pPr algn="l"/>
            <a:r>
              <a:rPr lang="tr-TR" sz="2800" dirty="0">
                <a:solidFill>
                  <a:schemeClr val="tx1"/>
                </a:solidFill>
              </a:rPr>
              <a:t>D)	Belden eğilerek iş yapmak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80</a:t>
            </a:fld>
            <a:endParaRPr lang="tr-TR"/>
          </a:p>
        </p:txBody>
      </p:sp>
    </p:spTree>
    <p:extLst>
      <p:ext uri="{BB962C8B-B14F-4D97-AF65-F5344CB8AC3E}">
        <p14:creationId xmlns:p14="http://schemas.microsoft.com/office/powerpoint/2010/main" val="3994867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58) Cisimlerin birbirlerine sürtünmeleri veya temasları sonucu elektron veya proton akışı sonucu meydana gelen durağan enerjiye ne ad verilir? </a:t>
            </a:r>
          </a:p>
          <a:p>
            <a:pPr algn="l"/>
            <a:r>
              <a:rPr lang="tr-TR" sz="2800" dirty="0">
                <a:solidFill>
                  <a:schemeClr val="tx1"/>
                </a:solidFill>
              </a:rPr>
              <a:t>A)	Alternatif Akım</a:t>
            </a:r>
          </a:p>
          <a:p>
            <a:pPr algn="l"/>
            <a:r>
              <a:rPr lang="tr-TR" sz="2800" dirty="0">
                <a:solidFill>
                  <a:schemeClr val="tx1"/>
                </a:solidFill>
              </a:rPr>
              <a:t>B)	Doğru Akım</a:t>
            </a:r>
          </a:p>
          <a:p>
            <a:pPr algn="l"/>
            <a:r>
              <a:rPr lang="tr-TR" sz="2800" dirty="0">
                <a:solidFill>
                  <a:schemeClr val="tx1"/>
                </a:solidFill>
              </a:rPr>
              <a:t>C)	Statik Elektrik</a:t>
            </a:r>
          </a:p>
          <a:p>
            <a:pPr algn="l"/>
            <a:r>
              <a:rPr lang="tr-TR" sz="2800" dirty="0">
                <a:solidFill>
                  <a:schemeClr val="tx1"/>
                </a:solidFill>
              </a:rPr>
              <a:t>D)	Kondansatör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81</a:t>
            </a:fld>
            <a:endParaRPr lang="tr-TR"/>
          </a:p>
        </p:txBody>
      </p:sp>
    </p:spTree>
    <p:extLst>
      <p:ext uri="{BB962C8B-B14F-4D97-AF65-F5344CB8AC3E}">
        <p14:creationId xmlns:p14="http://schemas.microsoft.com/office/powerpoint/2010/main" val="204069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59) Aşağıdakilerden hangisi yanma olayı için muhakkak gereklidir?  </a:t>
            </a:r>
          </a:p>
          <a:p>
            <a:pPr algn="l"/>
            <a:r>
              <a:rPr lang="tr-TR" sz="2800" dirty="0">
                <a:solidFill>
                  <a:schemeClr val="tx1"/>
                </a:solidFill>
              </a:rPr>
              <a:t> A) Yanıcı Madde  		</a:t>
            </a:r>
            <a:r>
              <a:rPr lang="tr-TR" sz="2800" dirty="0" smtClean="0">
                <a:solidFill>
                  <a:schemeClr val="tx1"/>
                </a:solidFill>
              </a:rPr>
              <a:t>	B</a:t>
            </a:r>
            <a:r>
              <a:rPr lang="tr-TR" sz="2800" dirty="0">
                <a:solidFill>
                  <a:schemeClr val="tx1"/>
                </a:solidFill>
              </a:rPr>
              <a:t>) Oksijen  </a:t>
            </a:r>
          </a:p>
          <a:p>
            <a:pPr algn="l"/>
            <a:r>
              <a:rPr lang="tr-TR" sz="2800" dirty="0">
                <a:solidFill>
                  <a:schemeClr val="tx1"/>
                </a:solidFill>
              </a:rPr>
              <a:t> C) Isı  				D) Hepsi</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82</a:t>
            </a:fld>
            <a:endParaRPr lang="tr-TR"/>
          </a:p>
        </p:txBody>
      </p:sp>
    </p:spTree>
    <p:extLst>
      <p:ext uri="{BB962C8B-B14F-4D97-AF65-F5344CB8AC3E}">
        <p14:creationId xmlns:p14="http://schemas.microsoft.com/office/powerpoint/2010/main" val="2959700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60) Yangını söndürürken rüzgarı …………. Cümlesindeki boşluğu doldurun.  </a:t>
            </a:r>
          </a:p>
          <a:p>
            <a:pPr algn="l"/>
            <a:r>
              <a:rPr lang="tr-TR" sz="2800" dirty="0">
                <a:solidFill>
                  <a:schemeClr val="tx1"/>
                </a:solidFill>
              </a:rPr>
              <a:t> A) Sağımıza alırız 		B) Solumuza alırız </a:t>
            </a:r>
          </a:p>
          <a:p>
            <a:pPr algn="l"/>
            <a:r>
              <a:rPr lang="tr-TR" sz="2800" dirty="0">
                <a:solidFill>
                  <a:schemeClr val="tx1"/>
                </a:solidFill>
              </a:rPr>
              <a:t> C) Arkamıza alırız  		D) Önümüze alırız</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83</a:t>
            </a:fld>
            <a:endParaRPr lang="tr-TR"/>
          </a:p>
        </p:txBody>
      </p:sp>
    </p:spTree>
    <p:extLst>
      <p:ext uri="{BB962C8B-B14F-4D97-AF65-F5344CB8AC3E}">
        <p14:creationId xmlns:p14="http://schemas.microsoft.com/office/powerpoint/2010/main" val="270258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61) Büyük endüstriyel kazalar için acil durum planı uygulamasından kim sorumludur? </a:t>
            </a:r>
          </a:p>
          <a:p>
            <a:pPr algn="l"/>
            <a:r>
              <a:rPr lang="tr-TR" sz="2800" dirty="0">
                <a:solidFill>
                  <a:schemeClr val="tx1"/>
                </a:solidFill>
              </a:rPr>
              <a:t>A) Vali				B)Muhtar</a:t>
            </a:r>
          </a:p>
          <a:p>
            <a:pPr algn="l"/>
            <a:r>
              <a:rPr lang="tr-TR" sz="2800" dirty="0">
                <a:solidFill>
                  <a:schemeClr val="tx1"/>
                </a:solidFill>
              </a:rPr>
              <a:t> C) Askeri birlikler	 	D)Belediye Başkanı </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84</a:t>
            </a:fld>
            <a:endParaRPr lang="tr-TR"/>
          </a:p>
        </p:txBody>
      </p:sp>
    </p:spTree>
    <p:extLst>
      <p:ext uri="{BB962C8B-B14F-4D97-AF65-F5344CB8AC3E}">
        <p14:creationId xmlns:p14="http://schemas.microsoft.com/office/powerpoint/2010/main" val="981560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62) Aşağıdakilerden hangisi iş kazalarının 4 temel faktöründen biri değildir? </a:t>
            </a:r>
          </a:p>
          <a:p>
            <a:pPr algn="l"/>
            <a:r>
              <a:rPr lang="tr-TR" sz="2800" dirty="0">
                <a:solidFill>
                  <a:schemeClr val="tx1"/>
                </a:solidFill>
              </a:rPr>
              <a:t> A) İnsan faktörü   		</a:t>
            </a:r>
            <a:r>
              <a:rPr lang="tr-TR" sz="2800" dirty="0" smtClean="0">
                <a:solidFill>
                  <a:schemeClr val="tx1"/>
                </a:solidFill>
              </a:rPr>
              <a:t>	B</a:t>
            </a:r>
            <a:r>
              <a:rPr lang="tr-TR" sz="2800" dirty="0">
                <a:solidFill>
                  <a:schemeClr val="tx1"/>
                </a:solidFill>
              </a:rPr>
              <a:t>) Ekonomi faktörü</a:t>
            </a:r>
          </a:p>
          <a:p>
            <a:pPr algn="l"/>
            <a:r>
              <a:rPr lang="tr-TR" sz="2800" dirty="0">
                <a:solidFill>
                  <a:schemeClr val="tx1"/>
                </a:solidFill>
              </a:rPr>
              <a:t> C) Yönetim faktörü 		D)Makine faktörü</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85</a:t>
            </a:fld>
            <a:endParaRPr lang="tr-TR"/>
          </a:p>
        </p:txBody>
      </p:sp>
    </p:spTree>
    <p:extLst>
      <p:ext uri="{BB962C8B-B14F-4D97-AF65-F5344CB8AC3E}">
        <p14:creationId xmlns:p14="http://schemas.microsoft.com/office/powerpoint/2010/main" val="237776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63) Sektördeki sigortalı sayısı ile yaşanan iş kazası sayıları arasındaki bağlantıyı veren standardize iş kazası oranlarına baktığımızda, en sık kaza hangi sektörde yaşanmaktadır? </a:t>
            </a:r>
          </a:p>
          <a:p>
            <a:pPr algn="l"/>
            <a:r>
              <a:rPr lang="tr-TR" sz="2800" dirty="0">
                <a:solidFill>
                  <a:schemeClr val="tx1"/>
                </a:solidFill>
              </a:rPr>
              <a:t>A)	Dokuma sanayi </a:t>
            </a:r>
          </a:p>
          <a:p>
            <a:pPr algn="l"/>
            <a:r>
              <a:rPr lang="tr-TR" sz="2800" dirty="0">
                <a:solidFill>
                  <a:schemeClr val="tx1"/>
                </a:solidFill>
              </a:rPr>
              <a:t>B)	Nakil araçları imali </a:t>
            </a:r>
          </a:p>
          <a:p>
            <a:pPr algn="l"/>
            <a:r>
              <a:rPr lang="tr-TR" sz="2800" dirty="0">
                <a:solidFill>
                  <a:schemeClr val="tx1"/>
                </a:solidFill>
              </a:rPr>
              <a:t>C)	Kömür madenciliği sektörü </a:t>
            </a:r>
          </a:p>
          <a:p>
            <a:pPr algn="l"/>
            <a:r>
              <a:rPr lang="tr-TR" sz="2800" dirty="0">
                <a:solidFill>
                  <a:schemeClr val="tx1"/>
                </a:solidFill>
              </a:rPr>
              <a:t>D)	Metalden eşya imalatı sektörü</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86</a:t>
            </a:fld>
            <a:endParaRPr lang="tr-TR"/>
          </a:p>
        </p:txBody>
      </p:sp>
    </p:spTree>
    <p:extLst>
      <p:ext uri="{BB962C8B-B14F-4D97-AF65-F5344CB8AC3E}">
        <p14:creationId xmlns:p14="http://schemas.microsoft.com/office/powerpoint/2010/main" val="2111796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64) İlgili mevzuata göre ağır ve tehlikeli işler kapsamında bulunan işyerlerinde kaç tane Temel İlkyardım Eğitimi Sertifikası almış ilkyardımcının bulundurulması zorunludur</a:t>
            </a:r>
          </a:p>
          <a:p>
            <a:pPr algn="l"/>
            <a:r>
              <a:rPr lang="tr-TR" sz="2800" dirty="0">
                <a:solidFill>
                  <a:schemeClr val="tx1"/>
                </a:solidFill>
              </a:rPr>
              <a:t>A)	Her 20 personel için bir adet</a:t>
            </a:r>
          </a:p>
          <a:p>
            <a:pPr algn="l"/>
            <a:r>
              <a:rPr lang="tr-TR" sz="2800" dirty="0">
                <a:solidFill>
                  <a:schemeClr val="tx1"/>
                </a:solidFill>
              </a:rPr>
              <a:t>B)	Her 25 personel için bir adet,</a:t>
            </a:r>
          </a:p>
          <a:p>
            <a:pPr algn="l"/>
            <a:r>
              <a:rPr lang="tr-TR" sz="2800" dirty="0">
                <a:solidFill>
                  <a:schemeClr val="tx1"/>
                </a:solidFill>
              </a:rPr>
              <a:t>C)	Her 10 personel için bir adet</a:t>
            </a:r>
          </a:p>
          <a:p>
            <a:pPr algn="l"/>
            <a:r>
              <a:rPr lang="tr-TR" sz="2800" dirty="0">
                <a:solidFill>
                  <a:schemeClr val="tx1"/>
                </a:solidFill>
              </a:rPr>
              <a:t>D)	Her 5 personel için bir adet</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87</a:t>
            </a:fld>
            <a:endParaRPr lang="tr-TR"/>
          </a:p>
        </p:txBody>
      </p:sp>
    </p:spTree>
    <p:extLst>
      <p:ext uri="{BB962C8B-B14F-4D97-AF65-F5344CB8AC3E}">
        <p14:creationId xmlns:p14="http://schemas.microsoft.com/office/powerpoint/2010/main" val="3777967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65) Aşağıdakilerden hangisi meslek hastalıklarına neden olan kimyasal etmenlerden değildir? </a:t>
            </a:r>
          </a:p>
          <a:p>
            <a:pPr algn="l"/>
            <a:r>
              <a:rPr lang="tr-TR" sz="2800" dirty="0">
                <a:solidFill>
                  <a:schemeClr val="tx1"/>
                </a:solidFill>
              </a:rPr>
              <a:t>A) Ağır Metaller			B) </a:t>
            </a:r>
            <a:r>
              <a:rPr lang="tr-TR" sz="2800" dirty="0" err="1">
                <a:solidFill>
                  <a:schemeClr val="tx1"/>
                </a:solidFill>
              </a:rPr>
              <a:t>Solventler</a:t>
            </a:r>
            <a:endParaRPr lang="tr-TR" sz="2800" dirty="0">
              <a:solidFill>
                <a:schemeClr val="tx1"/>
              </a:solidFill>
            </a:endParaRPr>
          </a:p>
          <a:p>
            <a:pPr algn="l"/>
            <a:r>
              <a:rPr lang="tr-TR" sz="2800" dirty="0">
                <a:solidFill>
                  <a:schemeClr val="tx1"/>
                </a:solidFill>
              </a:rPr>
              <a:t>C) Aromatik–Alifatik Bileşikler	</a:t>
            </a:r>
            <a:r>
              <a:rPr lang="tr-TR" sz="2800" dirty="0" smtClean="0">
                <a:solidFill>
                  <a:schemeClr val="tx1"/>
                </a:solidFill>
              </a:rPr>
              <a:t>D)Radyasyon</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88</a:t>
            </a:fld>
            <a:endParaRPr lang="tr-TR"/>
          </a:p>
        </p:txBody>
      </p:sp>
    </p:spTree>
    <p:extLst>
      <p:ext uri="{BB962C8B-B14F-4D97-AF65-F5344CB8AC3E}">
        <p14:creationId xmlns:p14="http://schemas.microsoft.com/office/powerpoint/2010/main" val="131058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66) Mevzuatımızdaki meslek hastalığı gruplaması hangi kritere göre yapılmıştır? </a:t>
            </a:r>
          </a:p>
          <a:p>
            <a:pPr algn="l"/>
            <a:r>
              <a:rPr lang="tr-TR" sz="2800" dirty="0">
                <a:solidFill>
                  <a:schemeClr val="tx1"/>
                </a:solidFill>
              </a:rPr>
              <a:t>A)	Etmene Göre	</a:t>
            </a:r>
          </a:p>
          <a:p>
            <a:pPr algn="l"/>
            <a:r>
              <a:rPr lang="tr-TR" sz="2800" dirty="0">
                <a:solidFill>
                  <a:schemeClr val="tx1"/>
                </a:solidFill>
              </a:rPr>
              <a:t>B)	Sisteme Göre</a:t>
            </a:r>
          </a:p>
          <a:p>
            <a:pPr algn="l"/>
            <a:r>
              <a:rPr lang="tr-TR" sz="2800" dirty="0">
                <a:solidFill>
                  <a:schemeClr val="tx1"/>
                </a:solidFill>
              </a:rPr>
              <a:t>C)	İş koluna göre	</a:t>
            </a:r>
          </a:p>
          <a:p>
            <a:pPr algn="l"/>
            <a:r>
              <a:rPr lang="tr-TR" sz="2800" dirty="0">
                <a:solidFill>
                  <a:schemeClr val="tx1"/>
                </a:solidFill>
              </a:rPr>
              <a:t>D)	Hem etmene, hem sisteme göre</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89</a:t>
            </a:fld>
            <a:endParaRPr lang="tr-TR"/>
          </a:p>
        </p:txBody>
      </p:sp>
    </p:spTree>
    <p:extLst>
      <p:ext uri="{BB962C8B-B14F-4D97-AF65-F5344CB8AC3E}">
        <p14:creationId xmlns:p14="http://schemas.microsoft.com/office/powerpoint/2010/main" val="3939477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tr-TR" sz="3200" dirty="0" smtClean="0">
                <a:solidFill>
                  <a:schemeClr val="accent2"/>
                </a:solidFill>
              </a:rPr>
              <a:t>ILO Anayasası</a:t>
            </a:r>
          </a:p>
        </p:txBody>
      </p:sp>
      <p:sp>
        <p:nvSpPr>
          <p:cNvPr id="33795" name="Rectangle 3"/>
          <p:cNvSpPr>
            <a:spLocks noGrp="1" noChangeArrowheads="1"/>
          </p:cNvSpPr>
          <p:nvPr>
            <p:ph type="body" idx="1"/>
          </p:nvPr>
        </p:nvSpPr>
        <p:spPr/>
        <p:txBody>
          <a:bodyPr/>
          <a:lstStyle/>
          <a:p>
            <a:pPr eaLnBrk="1" hangingPunct="1">
              <a:buFont typeface="Wingdings" pitchFamily="2" charset="2"/>
              <a:buNone/>
            </a:pPr>
            <a:r>
              <a:rPr lang="tr-TR" sz="2000" dirty="0" smtClean="0">
                <a:solidFill>
                  <a:schemeClr val="hlink"/>
                </a:solidFill>
              </a:rPr>
              <a:t>	</a:t>
            </a:r>
            <a:r>
              <a:rPr lang="tr-TR" sz="2000" u="sng" dirty="0" smtClean="0">
                <a:solidFill>
                  <a:schemeClr val="hlink"/>
                </a:solidFill>
              </a:rPr>
              <a:t>ILO Anayasası’nda aşağıdaki hedefler belirlenmiştir</a:t>
            </a:r>
            <a:endParaRPr lang="en-GB" sz="2000" u="sng" dirty="0" smtClean="0">
              <a:solidFill>
                <a:schemeClr val="hlink"/>
              </a:solidFill>
            </a:endParaRPr>
          </a:p>
          <a:p>
            <a:pPr eaLnBrk="1" hangingPunct="1">
              <a:buFont typeface="Wingdings" pitchFamily="2" charset="2"/>
              <a:buNone/>
            </a:pPr>
            <a:r>
              <a:rPr lang="tr-TR" sz="2000" dirty="0" smtClean="0"/>
              <a:t>	•</a:t>
            </a:r>
            <a:r>
              <a:rPr lang="tr-TR" sz="2000" b="1" u="sng" dirty="0" smtClean="0"/>
              <a:t>istihdam ve işsizliğin önlenmesi</a:t>
            </a:r>
          </a:p>
          <a:p>
            <a:pPr eaLnBrk="1" hangingPunct="1">
              <a:buFont typeface="Wingdings" pitchFamily="2" charset="2"/>
              <a:buNone/>
            </a:pPr>
            <a:r>
              <a:rPr lang="tr-TR" sz="2000" dirty="0" smtClean="0"/>
              <a:t>	</a:t>
            </a:r>
            <a:r>
              <a:rPr lang="tr-TR" sz="2000" dirty="0"/>
              <a:t>•çalışma </a:t>
            </a:r>
            <a:r>
              <a:rPr lang="tr-TR" sz="2000" dirty="0" smtClean="0"/>
              <a:t>saatleri</a:t>
            </a:r>
            <a:br>
              <a:rPr lang="tr-TR" sz="2000" dirty="0" smtClean="0"/>
            </a:br>
            <a:r>
              <a:rPr lang="tr-TR" sz="2000" dirty="0" smtClean="0"/>
              <a:t>•uygun asgari ücret</a:t>
            </a:r>
            <a:br>
              <a:rPr lang="tr-TR" sz="2000" dirty="0" smtClean="0"/>
            </a:br>
            <a:r>
              <a:rPr lang="tr-TR" sz="2000" dirty="0" smtClean="0"/>
              <a:t>•</a:t>
            </a:r>
            <a:r>
              <a:rPr lang="tr-TR" sz="2000" b="1" u="sng" dirty="0" smtClean="0"/>
              <a:t>iş dışındaki hastalık ve kazalardan korunma</a:t>
            </a:r>
            <a:br>
              <a:rPr lang="tr-TR" sz="2000" b="1" u="sng" dirty="0" smtClean="0"/>
            </a:br>
            <a:r>
              <a:rPr lang="tr-TR" sz="2000" dirty="0" smtClean="0"/>
              <a:t>•çocukların, gençlerin ve kadınların korunması</a:t>
            </a:r>
            <a:br>
              <a:rPr lang="tr-TR" sz="2000" dirty="0" smtClean="0"/>
            </a:br>
            <a:r>
              <a:rPr lang="tr-TR" sz="2000" dirty="0" smtClean="0"/>
              <a:t>•yaşlılıkta ve maluliyette koruma</a:t>
            </a:r>
            <a:br>
              <a:rPr lang="tr-TR" sz="2000" dirty="0" smtClean="0"/>
            </a:br>
            <a:r>
              <a:rPr lang="tr-TR" sz="2000" dirty="0" smtClean="0"/>
              <a:t>•</a:t>
            </a:r>
            <a:r>
              <a:rPr lang="tr-TR" sz="2000" b="1" u="sng" dirty="0" smtClean="0"/>
              <a:t>göçmen işçilerin haklarını korunması</a:t>
            </a:r>
            <a:r>
              <a:rPr lang="tr-TR" sz="2000" dirty="0" smtClean="0"/>
              <a:t/>
            </a:r>
            <a:br>
              <a:rPr lang="tr-TR" sz="2000" dirty="0" smtClean="0"/>
            </a:br>
            <a:r>
              <a:rPr lang="tr-TR" sz="2000" dirty="0" smtClean="0"/>
              <a:t>•eşit işe eşit ücret</a:t>
            </a:r>
            <a:br>
              <a:rPr lang="tr-TR" sz="2000" dirty="0" smtClean="0"/>
            </a:br>
            <a:r>
              <a:rPr lang="tr-TR" sz="2000" dirty="0" smtClean="0"/>
              <a:t>•örgütlenme özgürlüğü</a:t>
            </a:r>
            <a:br>
              <a:rPr lang="tr-TR" sz="2000" dirty="0" smtClean="0"/>
            </a:br>
            <a:r>
              <a:rPr lang="tr-TR" sz="2000" dirty="0" smtClean="0"/>
              <a:t>•mesleki eğitim ve sürekli eğitim</a:t>
            </a:r>
            <a:endParaRPr lang="en-GB" sz="2000" dirty="0" smtClean="0"/>
          </a:p>
          <a:p>
            <a:pPr eaLnBrk="1" hangingPunct="1"/>
            <a:endParaRPr lang="tr-TR" dirty="0" smtClean="0"/>
          </a:p>
        </p:txBody>
      </p:sp>
      <p:pic>
        <p:nvPicPr>
          <p:cNvPr id="6" name="Picture 5" descr="Untitled-1.png"/>
          <p:cNvPicPr>
            <a:picLocks noChangeAspect="1"/>
          </p:cNvPicPr>
          <p:nvPr>
            <p:custDataLst>
              <p:tags r:id="rId1"/>
            </p:custDataLst>
          </p:nvPr>
        </p:nvPicPr>
        <p:blipFill>
          <a:blip r:embed="rId3"/>
          <a:stretch>
            <a:fillRect/>
          </a:stretch>
        </p:blipFill>
        <p:spPr>
          <a:xfrm>
            <a:off x="6477000" y="2438400"/>
            <a:ext cx="2428875" cy="3900488"/>
          </a:xfrm>
          <a:prstGeom prst="rect">
            <a:avLst/>
          </a:prstGeom>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3138232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67) Aşağıdaki sağlık kuruluşlarından hangisi/ hangileri Sosyal Güvenlik Kurumu tarafından sürdürülecek meslek hastalığı tanı çalışmaları için sağlık kurulu raporu hazırlama yetkisine sahiptir? </a:t>
            </a:r>
          </a:p>
          <a:p>
            <a:pPr algn="l"/>
            <a:r>
              <a:rPr lang="tr-TR" sz="2400" dirty="0">
                <a:solidFill>
                  <a:schemeClr val="tx1"/>
                </a:solidFill>
              </a:rPr>
              <a:t>I-	Özel hastaneler </a:t>
            </a:r>
          </a:p>
          <a:p>
            <a:pPr algn="l"/>
            <a:r>
              <a:rPr lang="tr-TR" sz="2400" dirty="0">
                <a:solidFill>
                  <a:schemeClr val="tx1"/>
                </a:solidFill>
              </a:rPr>
              <a:t>II-	Tüm devlet hastaneleri </a:t>
            </a:r>
          </a:p>
          <a:p>
            <a:pPr algn="l"/>
            <a:r>
              <a:rPr lang="tr-TR" sz="2400" dirty="0">
                <a:solidFill>
                  <a:schemeClr val="tx1"/>
                </a:solidFill>
              </a:rPr>
              <a:t>III-	Meslek hastalıkları hastaneleri </a:t>
            </a:r>
          </a:p>
          <a:p>
            <a:pPr algn="l"/>
            <a:r>
              <a:rPr lang="tr-TR" sz="2400" dirty="0">
                <a:solidFill>
                  <a:schemeClr val="tx1"/>
                </a:solidFill>
              </a:rPr>
              <a:t>IV-	Devlet üniversite hastaneleri </a:t>
            </a:r>
          </a:p>
          <a:p>
            <a:pPr algn="l"/>
            <a:r>
              <a:rPr lang="tr-TR" sz="2400" dirty="0">
                <a:solidFill>
                  <a:schemeClr val="tx1"/>
                </a:solidFill>
              </a:rPr>
              <a:t>V-	Tüm üniversite hastaneleri</a:t>
            </a:r>
          </a:p>
          <a:p>
            <a:pPr algn="l"/>
            <a:r>
              <a:rPr lang="tr-TR" sz="2400" dirty="0">
                <a:solidFill>
                  <a:schemeClr val="tx1"/>
                </a:solidFill>
              </a:rPr>
              <a:t>A) I - II – III			B)Yalnız III</a:t>
            </a:r>
          </a:p>
          <a:p>
            <a:pPr algn="l"/>
            <a:r>
              <a:rPr lang="tr-TR" sz="2400" dirty="0">
                <a:solidFill>
                  <a:schemeClr val="tx1"/>
                </a:solidFill>
              </a:rPr>
              <a:t>C) III - IV 			D) II - III –IV</a:t>
            </a: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90</a:t>
            </a:fld>
            <a:endParaRPr lang="tr-TR"/>
          </a:p>
        </p:txBody>
      </p:sp>
    </p:spTree>
    <p:extLst>
      <p:ext uri="{BB962C8B-B14F-4D97-AF65-F5344CB8AC3E}">
        <p14:creationId xmlns:p14="http://schemas.microsoft.com/office/powerpoint/2010/main" val="1605068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400" dirty="0">
                <a:solidFill>
                  <a:schemeClr val="tx1"/>
                </a:solidFill>
              </a:rPr>
              <a:t>68) İşle ilgili hastalıklarda işyeri hekimi nelere dikkat etmelidir?  </a:t>
            </a:r>
          </a:p>
          <a:p>
            <a:pPr algn="l"/>
            <a:r>
              <a:rPr lang="tr-TR" sz="2400" dirty="0">
                <a:solidFill>
                  <a:schemeClr val="tx1"/>
                </a:solidFill>
              </a:rPr>
              <a:t>A)	Periyodik muayeneler usulüne uygun yapılmalıdır.</a:t>
            </a:r>
          </a:p>
          <a:p>
            <a:pPr algn="l"/>
            <a:r>
              <a:rPr lang="tr-TR" sz="2400" dirty="0">
                <a:solidFill>
                  <a:schemeClr val="tx1"/>
                </a:solidFill>
              </a:rPr>
              <a:t>B)	İşe alınan kişiler işyerinin uygun bölümlerinde çalıştırılmalıdır.</a:t>
            </a:r>
          </a:p>
          <a:p>
            <a:pPr algn="l"/>
            <a:r>
              <a:rPr lang="tr-TR" sz="2400" dirty="0">
                <a:solidFill>
                  <a:schemeClr val="tx1"/>
                </a:solidFill>
              </a:rPr>
              <a:t>C)	Ortaya çıkması muhtemel meslek hastalıkları için nasıl fiziki muayene ve özel laboratuvar tetkikleri yapılıyorsa, ortaya çıkması muhtemel işle ilgili hastalıklar için de gerekli tetkikler yapılmalıdır.</a:t>
            </a:r>
          </a:p>
          <a:p>
            <a:pPr algn="l"/>
            <a:r>
              <a:rPr lang="tr-TR" sz="2400" dirty="0">
                <a:solidFill>
                  <a:schemeClr val="tx1"/>
                </a:solidFill>
              </a:rPr>
              <a:t>D)	Hepsi</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91</a:t>
            </a:fld>
            <a:endParaRPr lang="tr-TR"/>
          </a:p>
        </p:txBody>
      </p:sp>
    </p:spTree>
    <p:extLst>
      <p:ext uri="{BB962C8B-B14F-4D97-AF65-F5344CB8AC3E}">
        <p14:creationId xmlns:p14="http://schemas.microsoft.com/office/powerpoint/2010/main" val="2647587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000" dirty="0">
                <a:solidFill>
                  <a:schemeClr val="tx1"/>
                </a:solidFill>
              </a:rPr>
              <a:t>69) ILO </a:t>
            </a:r>
            <a:r>
              <a:rPr lang="tr-TR" sz="2000" dirty="0" err="1">
                <a:solidFill>
                  <a:schemeClr val="tx1"/>
                </a:solidFill>
              </a:rPr>
              <a:t>klasifikasyonuna</a:t>
            </a:r>
            <a:r>
              <a:rPr lang="tr-TR" sz="2000" dirty="0">
                <a:solidFill>
                  <a:schemeClr val="tx1"/>
                </a:solidFill>
              </a:rPr>
              <a:t> göre; radyografi okuyucusunun akciğer </a:t>
            </a:r>
            <a:r>
              <a:rPr lang="tr-TR" sz="2000" dirty="0" err="1">
                <a:solidFill>
                  <a:schemeClr val="tx1"/>
                </a:solidFill>
              </a:rPr>
              <a:t>grafisindeki</a:t>
            </a:r>
            <a:r>
              <a:rPr lang="tr-TR" sz="2000" dirty="0">
                <a:solidFill>
                  <a:schemeClr val="tx1"/>
                </a:solidFill>
              </a:rPr>
              <a:t> </a:t>
            </a:r>
            <a:r>
              <a:rPr lang="tr-TR" sz="2000" dirty="0" err="1">
                <a:solidFill>
                  <a:schemeClr val="tx1"/>
                </a:solidFill>
              </a:rPr>
              <a:t>opasitelerin</a:t>
            </a:r>
            <a:r>
              <a:rPr lang="tr-TR" sz="2000" dirty="0">
                <a:solidFill>
                  <a:schemeClr val="tx1"/>
                </a:solidFill>
              </a:rPr>
              <a:t> yoğunluğu konusundaki yorumu için aşağıdaki ifadelerden hangisi doğrudur? </a:t>
            </a:r>
          </a:p>
          <a:p>
            <a:pPr algn="l"/>
            <a:r>
              <a:rPr lang="tr-TR" sz="2000" dirty="0">
                <a:solidFill>
                  <a:schemeClr val="tx1"/>
                </a:solidFill>
              </a:rPr>
              <a:t>A)	Yoğunluk tanımlaması tek rakam ile yapılır</a:t>
            </a:r>
          </a:p>
          <a:p>
            <a:pPr algn="l"/>
            <a:r>
              <a:rPr lang="tr-TR" sz="2000" dirty="0">
                <a:solidFill>
                  <a:schemeClr val="tx1"/>
                </a:solidFill>
              </a:rPr>
              <a:t>B)	Yoğunluk tanımlaması iki rakamla yapılır. Arada (/) ile ayrılmış iki rakamdan (/) </a:t>
            </a:r>
            <a:r>
              <a:rPr lang="tr-TR" sz="2000" dirty="0" err="1">
                <a:solidFill>
                  <a:schemeClr val="tx1"/>
                </a:solidFill>
              </a:rPr>
              <a:t>ın</a:t>
            </a:r>
            <a:r>
              <a:rPr lang="tr-TR" sz="2000" dirty="0">
                <a:solidFill>
                  <a:schemeClr val="tx1"/>
                </a:solidFill>
              </a:rPr>
              <a:t> sağ tarafındaki ikinci rakam hastanın </a:t>
            </a:r>
            <a:r>
              <a:rPr lang="tr-TR" sz="2000" dirty="0" err="1">
                <a:solidFill>
                  <a:schemeClr val="tx1"/>
                </a:solidFill>
              </a:rPr>
              <a:t>grafisi</a:t>
            </a:r>
            <a:r>
              <a:rPr lang="tr-TR" sz="2000" dirty="0">
                <a:solidFill>
                  <a:schemeClr val="tx1"/>
                </a:solidFill>
              </a:rPr>
              <a:t> ile ilgili filmi değerlendiren kişinin öncelikli fikrini ifade eder.</a:t>
            </a:r>
          </a:p>
          <a:p>
            <a:pPr algn="l"/>
            <a:r>
              <a:rPr lang="tr-TR" sz="2000" dirty="0">
                <a:solidFill>
                  <a:schemeClr val="tx1"/>
                </a:solidFill>
              </a:rPr>
              <a:t>C)	Yoğunluk tanımlaması iki rakamla yapılır. Arada (/) ile ayrılmış iki rakamdan ilki hastanın </a:t>
            </a:r>
            <a:r>
              <a:rPr lang="tr-TR" sz="2000" dirty="0" err="1">
                <a:solidFill>
                  <a:schemeClr val="tx1"/>
                </a:solidFill>
              </a:rPr>
              <a:t>grafisi</a:t>
            </a:r>
            <a:r>
              <a:rPr lang="tr-TR" sz="2000" dirty="0">
                <a:solidFill>
                  <a:schemeClr val="tx1"/>
                </a:solidFill>
              </a:rPr>
              <a:t> ile ilgili filmi değerlendiren kişinin öncelikli fikrini ifade eder</a:t>
            </a:r>
          </a:p>
          <a:p>
            <a:pPr algn="l"/>
            <a:r>
              <a:rPr lang="tr-TR" sz="2000" dirty="0">
                <a:solidFill>
                  <a:schemeClr val="tx1"/>
                </a:solidFill>
              </a:rPr>
              <a:t>D)	Yoğunluk tanımlaması iki rakamla yapılır. Arada (/) ile ayrılmış iki rakamdan ilki hastanın </a:t>
            </a:r>
            <a:r>
              <a:rPr lang="tr-TR" sz="2000" dirty="0" err="1">
                <a:solidFill>
                  <a:schemeClr val="tx1"/>
                </a:solidFill>
              </a:rPr>
              <a:t>grafisi</a:t>
            </a:r>
            <a:r>
              <a:rPr lang="tr-TR" sz="2000" dirty="0">
                <a:solidFill>
                  <a:schemeClr val="tx1"/>
                </a:solidFill>
              </a:rPr>
              <a:t> ile ilgili filmi değerlendiren kişinin olabilecek ikinci olasılığı belirtmek için kullanılır.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92</a:t>
            </a:fld>
            <a:endParaRPr lang="tr-TR"/>
          </a:p>
        </p:txBody>
      </p:sp>
    </p:spTree>
    <p:extLst>
      <p:ext uri="{BB962C8B-B14F-4D97-AF65-F5344CB8AC3E}">
        <p14:creationId xmlns:p14="http://schemas.microsoft.com/office/powerpoint/2010/main" val="209351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A</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70) Türkiye’de kayıtlara göre sayısal olarak en çok tanı konulan meslek hastalığı hangisidir? </a:t>
            </a:r>
          </a:p>
          <a:p>
            <a:pPr algn="l"/>
            <a:r>
              <a:rPr lang="tr-TR" sz="2800" dirty="0">
                <a:solidFill>
                  <a:schemeClr val="tx1"/>
                </a:solidFill>
              </a:rPr>
              <a:t>A)	</a:t>
            </a:r>
            <a:r>
              <a:rPr lang="tr-TR" sz="2800" dirty="0" err="1">
                <a:solidFill>
                  <a:schemeClr val="tx1"/>
                </a:solidFill>
              </a:rPr>
              <a:t>Pnömokonyozlar</a:t>
            </a:r>
            <a:r>
              <a:rPr lang="tr-TR" sz="2800" dirty="0">
                <a:solidFill>
                  <a:schemeClr val="tx1"/>
                </a:solidFill>
              </a:rPr>
              <a:t> </a:t>
            </a:r>
          </a:p>
          <a:p>
            <a:pPr algn="l"/>
            <a:r>
              <a:rPr lang="tr-TR" sz="2800" dirty="0">
                <a:solidFill>
                  <a:schemeClr val="tx1"/>
                </a:solidFill>
              </a:rPr>
              <a:t>B)	Mesleksel kanserler </a:t>
            </a:r>
          </a:p>
          <a:p>
            <a:pPr algn="l"/>
            <a:r>
              <a:rPr lang="tr-TR" sz="2800" dirty="0">
                <a:solidFill>
                  <a:schemeClr val="tx1"/>
                </a:solidFill>
              </a:rPr>
              <a:t>C)	Kurşun zehirlenmeleri </a:t>
            </a:r>
          </a:p>
          <a:p>
            <a:pPr algn="l"/>
            <a:r>
              <a:rPr lang="tr-TR" sz="2800" dirty="0">
                <a:solidFill>
                  <a:schemeClr val="tx1"/>
                </a:solidFill>
              </a:rPr>
              <a:t>D)	Mesleksel bulaşıcı hastalıklar </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93</a:t>
            </a:fld>
            <a:endParaRPr lang="tr-TR"/>
          </a:p>
        </p:txBody>
      </p:sp>
    </p:spTree>
    <p:extLst>
      <p:ext uri="{BB962C8B-B14F-4D97-AF65-F5344CB8AC3E}">
        <p14:creationId xmlns:p14="http://schemas.microsoft.com/office/powerpoint/2010/main" val="3200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71) Aşağıdakilerden hangisi kronik basit </a:t>
            </a:r>
            <a:r>
              <a:rPr lang="tr-TR" sz="2800" dirty="0" err="1">
                <a:solidFill>
                  <a:schemeClr val="tx1"/>
                </a:solidFill>
              </a:rPr>
              <a:t>silikozisin</a:t>
            </a:r>
            <a:r>
              <a:rPr lang="tr-TR" sz="2800" dirty="0">
                <a:solidFill>
                  <a:schemeClr val="tx1"/>
                </a:solidFill>
              </a:rPr>
              <a:t> özelliklerinden değildir? </a:t>
            </a:r>
          </a:p>
          <a:p>
            <a:pPr algn="l"/>
            <a:r>
              <a:rPr lang="tr-TR" sz="2800" dirty="0">
                <a:solidFill>
                  <a:schemeClr val="tx1"/>
                </a:solidFill>
              </a:rPr>
              <a:t>A)	10-15 yıllık maruziyet sonucu ortaya çıkar</a:t>
            </a:r>
          </a:p>
          <a:p>
            <a:pPr algn="l"/>
            <a:r>
              <a:rPr lang="tr-TR" sz="2800" dirty="0">
                <a:solidFill>
                  <a:schemeClr val="tx1"/>
                </a:solidFill>
              </a:rPr>
              <a:t>B)	Akciğer üst </a:t>
            </a:r>
            <a:r>
              <a:rPr lang="tr-TR" sz="2800" dirty="0" err="1">
                <a:solidFill>
                  <a:schemeClr val="tx1"/>
                </a:solidFill>
              </a:rPr>
              <a:t>zonlarında</a:t>
            </a:r>
            <a:r>
              <a:rPr lang="tr-TR" sz="2800" dirty="0">
                <a:solidFill>
                  <a:schemeClr val="tx1"/>
                </a:solidFill>
              </a:rPr>
              <a:t> ortaya çıkar </a:t>
            </a:r>
          </a:p>
          <a:p>
            <a:pPr algn="l"/>
            <a:r>
              <a:rPr lang="tr-TR" sz="2800" dirty="0">
                <a:solidFill>
                  <a:schemeClr val="tx1"/>
                </a:solidFill>
              </a:rPr>
              <a:t>C)	</a:t>
            </a:r>
            <a:r>
              <a:rPr lang="tr-TR" sz="2800" dirty="0" err="1">
                <a:solidFill>
                  <a:schemeClr val="tx1"/>
                </a:solidFill>
              </a:rPr>
              <a:t>Silikotik</a:t>
            </a:r>
            <a:r>
              <a:rPr lang="tr-TR" sz="2800" dirty="0">
                <a:solidFill>
                  <a:schemeClr val="tx1"/>
                </a:solidFill>
              </a:rPr>
              <a:t> nodüllere bağlı küçük </a:t>
            </a:r>
            <a:r>
              <a:rPr lang="tr-TR" sz="2800" dirty="0" err="1">
                <a:solidFill>
                  <a:schemeClr val="tx1"/>
                </a:solidFill>
              </a:rPr>
              <a:t>opasiteler</a:t>
            </a:r>
            <a:r>
              <a:rPr lang="tr-TR" sz="2800" dirty="0">
                <a:solidFill>
                  <a:schemeClr val="tx1"/>
                </a:solidFill>
              </a:rPr>
              <a:t> şeklinde görülür</a:t>
            </a:r>
          </a:p>
          <a:p>
            <a:pPr algn="l"/>
            <a:r>
              <a:rPr lang="tr-TR" sz="2800" dirty="0">
                <a:solidFill>
                  <a:schemeClr val="tx1"/>
                </a:solidFill>
              </a:rPr>
              <a:t>D)	Akciğer alt </a:t>
            </a:r>
            <a:r>
              <a:rPr lang="tr-TR" sz="2800" dirty="0" err="1">
                <a:solidFill>
                  <a:schemeClr val="tx1"/>
                </a:solidFill>
              </a:rPr>
              <a:t>zonlarında</a:t>
            </a:r>
            <a:r>
              <a:rPr lang="tr-TR" sz="2800" dirty="0">
                <a:solidFill>
                  <a:schemeClr val="tx1"/>
                </a:solidFill>
              </a:rPr>
              <a:t> ortaya çıkar</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94</a:t>
            </a:fld>
            <a:endParaRPr lang="tr-TR"/>
          </a:p>
        </p:txBody>
      </p:sp>
    </p:spTree>
    <p:extLst>
      <p:ext uri="{BB962C8B-B14F-4D97-AF65-F5344CB8AC3E}">
        <p14:creationId xmlns:p14="http://schemas.microsoft.com/office/powerpoint/2010/main" val="896141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72) Aşağıdakilerden hangisi mesleki kalp hastalığı meydana gelmesinde rolü olan mesleksel faktörlerden birisi değildir? </a:t>
            </a:r>
          </a:p>
          <a:p>
            <a:pPr algn="l"/>
            <a:r>
              <a:rPr lang="tr-TR" sz="2800" dirty="0">
                <a:solidFill>
                  <a:schemeClr val="tx1"/>
                </a:solidFill>
              </a:rPr>
              <a:t>A)	Stres </a:t>
            </a:r>
          </a:p>
          <a:p>
            <a:pPr algn="l"/>
            <a:r>
              <a:rPr lang="tr-TR" sz="2800" dirty="0">
                <a:solidFill>
                  <a:schemeClr val="tx1"/>
                </a:solidFill>
              </a:rPr>
              <a:t>B)	Sigara içilmesi </a:t>
            </a:r>
          </a:p>
          <a:p>
            <a:pPr algn="l"/>
            <a:r>
              <a:rPr lang="tr-TR" sz="2800" dirty="0">
                <a:solidFill>
                  <a:schemeClr val="tx1"/>
                </a:solidFill>
              </a:rPr>
              <a:t>C)	Karbon sülfür maruziyeti </a:t>
            </a:r>
          </a:p>
          <a:p>
            <a:pPr algn="l"/>
            <a:r>
              <a:rPr lang="tr-TR" sz="2800" dirty="0">
                <a:solidFill>
                  <a:schemeClr val="tx1"/>
                </a:solidFill>
              </a:rPr>
              <a:t>D)	Sürekli oturarak çalışmak</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95</a:t>
            </a:fld>
            <a:endParaRPr lang="tr-TR"/>
          </a:p>
        </p:txBody>
      </p:sp>
    </p:spTree>
    <p:extLst>
      <p:ext uri="{BB962C8B-B14F-4D97-AF65-F5344CB8AC3E}">
        <p14:creationId xmlns:p14="http://schemas.microsoft.com/office/powerpoint/2010/main" val="1366343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73) Aşağıdakilerden hangisinin mesleki cilt hastalıklarından korunmada yeri yoktur? </a:t>
            </a:r>
          </a:p>
          <a:p>
            <a:pPr algn="l"/>
            <a:r>
              <a:rPr lang="tr-TR" sz="2800" dirty="0">
                <a:solidFill>
                  <a:schemeClr val="tx1"/>
                </a:solidFill>
              </a:rPr>
              <a:t>A)	Nemlendiriciler </a:t>
            </a:r>
          </a:p>
          <a:p>
            <a:pPr algn="l"/>
            <a:r>
              <a:rPr lang="tr-TR" sz="2800" dirty="0">
                <a:solidFill>
                  <a:schemeClr val="tx1"/>
                </a:solidFill>
              </a:rPr>
              <a:t>B)	Bariyer kremler </a:t>
            </a:r>
          </a:p>
          <a:p>
            <a:pPr algn="l"/>
            <a:r>
              <a:rPr lang="tr-TR" sz="2800" dirty="0">
                <a:solidFill>
                  <a:schemeClr val="tx1"/>
                </a:solidFill>
              </a:rPr>
              <a:t>C)	Sık sık sabunla el yıkama </a:t>
            </a:r>
          </a:p>
          <a:p>
            <a:pPr algn="l"/>
            <a:r>
              <a:rPr lang="tr-TR" sz="2800" dirty="0">
                <a:solidFill>
                  <a:schemeClr val="tx1"/>
                </a:solidFill>
              </a:rPr>
              <a:t>D)	Alerjik olmayan eldiven ve </a:t>
            </a:r>
            <a:r>
              <a:rPr lang="tr-TR" sz="2800" dirty="0" err="1">
                <a:solidFill>
                  <a:schemeClr val="tx1"/>
                </a:solidFill>
              </a:rPr>
              <a:t>giysile</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96</a:t>
            </a:fld>
            <a:endParaRPr lang="tr-TR"/>
          </a:p>
        </p:txBody>
      </p:sp>
    </p:spTree>
    <p:extLst>
      <p:ext uri="{BB962C8B-B14F-4D97-AF65-F5344CB8AC3E}">
        <p14:creationId xmlns:p14="http://schemas.microsoft.com/office/powerpoint/2010/main" val="3610954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B</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74) En sık görülen mesleki </a:t>
            </a:r>
            <a:r>
              <a:rPr lang="tr-TR" sz="2800" dirty="0" err="1">
                <a:solidFill>
                  <a:schemeClr val="tx1"/>
                </a:solidFill>
              </a:rPr>
              <a:t>dermatoz</a:t>
            </a:r>
            <a:r>
              <a:rPr lang="tr-TR" sz="2800" dirty="0">
                <a:solidFill>
                  <a:schemeClr val="tx1"/>
                </a:solidFill>
              </a:rPr>
              <a:t> tipi aşağıdakilerden hangisidir? </a:t>
            </a:r>
          </a:p>
          <a:p>
            <a:pPr algn="l"/>
            <a:r>
              <a:rPr lang="tr-TR" sz="2800" dirty="0">
                <a:solidFill>
                  <a:schemeClr val="tx1"/>
                </a:solidFill>
              </a:rPr>
              <a:t>A)	</a:t>
            </a:r>
            <a:r>
              <a:rPr lang="tr-TR" sz="2800" dirty="0" err="1">
                <a:solidFill>
                  <a:schemeClr val="tx1"/>
                </a:solidFill>
              </a:rPr>
              <a:t>Allerjik</a:t>
            </a:r>
            <a:r>
              <a:rPr lang="tr-TR" sz="2800" dirty="0">
                <a:solidFill>
                  <a:schemeClr val="tx1"/>
                </a:solidFill>
              </a:rPr>
              <a:t> </a:t>
            </a:r>
            <a:r>
              <a:rPr lang="tr-TR" sz="2800" dirty="0" err="1">
                <a:solidFill>
                  <a:schemeClr val="tx1"/>
                </a:solidFill>
              </a:rPr>
              <a:t>kontakt</a:t>
            </a:r>
            <a:r>
              <a:rPr lang="tr-TR" sz="2800" dirty="0">
                <a:solidFill>
                  <a:schemeClr val="tx1"/>
                </a:solidFill>
              </a:rPr>
              <a:t> dermatit</a:t>
            </a:r>
          </a:p>
          <a:p>
            <a:pPr algn="l"/>
            <a:r>
              <a:rPr lang="tr-TR" sz="2800" dirty="0">
                <a:solidFill>
                  <a:schemeClr val="tx1"/>
                </a:solidFill>
              </a:rPr>
              <a:t>B)	</a:t>
            </a:r>
            <a:r>
              <a:rPr lang="tr-TR" sz="2800" dirty="0" err="1">
                <a:solidFill>
                  <a:schemeClr val="tx1"/>
                </a:solidFill>
              </a:rPr>
              <a:t>İrritatif</a:t>
            </a:r>
            <a:r>
              <a:rPr lang="tr-TR" sz="2800" dirty="0">
                <a:solidFill>
                  <a:schemeClr val="tx1"/>
                </a:solidFill>
              </a:rPr>
              <a:t> </a:t>
            </a:r>
            <a:r>
              <a:rPr lang="tr-TR" sz="2800" dirty="0" err="1">
                <a:solidFill>
                  <a:schemeClr val="tx1"/>
                </a:solidFill>
              </a:rPr>
              <a:t>kontakt</a:t>
            </a:r>
            <a:r>
              <a:rPr lang="tr-TR" sz="2800" dirty="0">
                <a:solidFill>
                  <a:schemeClr val="tx1"/>
                </a:solidFill>
              </a:rPr>
              <a:t> dermatit</a:t>
            </a:r>
          </a:p>
          <a:p>
            <a:pPr algn="l"/>
            <a:r>
              <a:rPr lang="tr-TR" sz="2800" dirty="0">
                <a:solidFill>
                  <a:schemeClr val="tx1"/>
                </a:solidFill>
              </a:rPr>
              <a:t>C)	Sistemik </a:t>
            </a:r>
            <a:r>
              <a:rPr lang="tr-TR" sz="2800" dirty="0" err="1">
                <a:solidFill>
                  <a:schemeClr val="tx1"/>
                </a:solidFill>
              </a:rPr>
              <a:t>kontakt</a:t>
            </a:r>
            <a:r>
              <a:rPr lang="tr-TR" sz="2800" dirty="0">
                <a:solidFill>
                  <a:schemeClr val="tx1"/>
                </a:solidFill>
              </a:rPr>
              <a:t> dermatit</a:t>
            </a:r>
          </a:p>
          <a:p>
            <a:pPr algn="l"/>
            <a:r>
              <a:rPr lang="tr-TR" sz="2800" dirty="0">
                <a:solidFill>
                  <a:schemeClr val="tx1"/>
                </a:solidFill>
              </a:rPr>
              <a:t>D)	Şarbon</a:t>
            </a: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97</a:t>
            </a:fld>
            <a:endParaRPr lang="tr-TR"/>
          </a:p>
        </p:txBody>
      </p:sp>
    </p:spTree>
    <p:extLst>
      <p:ext uri="{BB962C8B-B14F-4D97-AF65-F5344CB8AC3E}">
        <p14:creationId xmlns:p14="http://schemas.microsoft.com/office/powerpoint/2010/main" val="1804569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D</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75) Aşağıdakilerden hangisi </a:t>
            </a:r>
            <a:r>
              <a:rPr lang="tr-TR" sz="2800" dirty="0" err="1">
                <a:solidFill>
                  <a:schemeClr val="tx1"/>
                </a:solidFill>
              </a:rPr>
              <a:t>kranial</a:t>
            </a:r>
            <a:r>
              <a:rPr lang="tr-TR" sz="2800" dirty="0">
                <a:solidFill>
                  <a:schemeClr val="tx1"/>
                </a:solidFill>
              </a:rPr>
              <a:t> </a:t>
            </a:r>
            <a:r>
              <a:rPr lang="tr-TR" sz="2800" dirty="0" err="1">
                <a:solidFill>
                  <a:schemeClr val="tx1"/>
                </a:solidFill>
              </a:rPr>
              <a:t>nöropati</a:t>
            </a:r>
            <a:r>
              <a:rPr lang="tr-TR" sz="2800" dirty="0">
                <a:solidFill>
                  <a:schemeClr val="tx1"/>
                </a:solidFill>
              </a:rPr>
              <a:t> yapar? </a:t>
            </a:r>
          </a:p>
          <a:p>
            <a:pPr algn="l"/>
            <a:r>
              <a:rPr lang="tr-TR" sz="2800" dirty="0">
                <a:solidFill>
                  <a:schemeClr val="tx1"/>
                </a:solidFill>
              </a:rPr>
              <a:t>A) </a:t>
            </a:r>
            <a:r>
              <a:rPr lang="tr-TR" sz="2800" dirty="0" err="1">
                <a:solidFill>
                  <a:schemeClr val="tx1"/>
                </a:solidFill>
              </a:rPr>
              <a:t>Akrilamid</a:t>
            </a:r>
            <a:r>
              <a:rPr lang="tr-TR" sz="2800" dirty="0">
                <a:solidFill>
                  <a:schemeClr val="tx1"/>
                </a:solidFill>
              </a:rPr>
              <a:t> 		 	B) Etilen oksit </a:t>
            </a:r>
          </a:p>
          <a:p>
            <a:pPr algn="l"/>
            <a:r>
              <a:rPr lang="tr-TR" sz="2800" dirty="0">
                <a:solidFill>
                  <a:schemeClr val="tx1"/>
                </a:solidFill>
              </a:rPr>
              <a:t>C) Arsenik 			</a:t>
            </a:r>
            <a:r>
              <a:rPr lang="tr-TR" sz="2800" dirty="0" smtClean="0">
                <a:solidFill>
                  <a:schemeClr val="tx1"/>
                </a:solidFill>
              </a:rPr>
              <a:t>	D)Talyum</a:t>
            </a:r>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98</a:t>
            </a:fld>
            <a:endParaRPr lang="tr-TR"/>
          </a:p>
        </p:txBody>
      </p:sp>
    </p:spTree>
    <p:extLst>
      <p:ext uri="{BB962C8B-B14F-4D97-AF65-F5344CB8AC3E}">
        <p14:creationId xmlns:p14="http://schemas.microsoft.com/office/powerpoint/2010/main" val="529716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188" y="260350"/>
            <a:ext cx="7772400" cy="720725"/>
          </a:xfrm>
        </p:spPr>
        <p:txBody>
          <a:bodyPr rtlCol="0">
            <a:normAutofit fontScale="90000"/>
          </a:bodyPr>
          <a:lstStyle/>
          <a:p>
            <a:pPr fontAlgn="auto">
              <a:spcAft>
                <a:spcPts val="0"/>
              </a:spcAft>
              <a:defRPr/>
            </a:pPr>
            <a:r>
              <a:rPr lang="tr-TR" dirty="0">
                <a:solidFill>
                  <a:srgbClr val="FF0000"/>
                </a:solidFill>
              </a:rPr>
              <a:t>C</a:t>
            </a:r>
          </a:p>
        </p:txBody>
      </p:sp>
      <p:sp>
        <p:nvSpPr>
          <p:cNvPr id="16386" name="Alt Başlık 2"/>
          <p:cNvSpPr>
            <a:spLocks noGrp="1"/>
          </p:cNvSpPr>
          <p:nvPr>
            <p:ph type="subTitle" idx="1"/>
          </p:nvPr>
        </p:nvSpPr>
        <p:spPr>
          <a:xfrm>
            <a:off x="611188" y="1268413"/>
            <a:ext cx="7777162" cy="4752975"/>
          </a:xfrm>
        </p:spPr>
        <p:txBody>
          <a:bodyPr/>
          <a:lstStyle/>
          <a:p>
            <a:pPr algn="l"/>
            <a:r>
              <a:rPr lang="tr-TR" sz="2800" dirty="0">
                <a:solidFill>
                  <a:schemeClr val="tx1"/>
                </a:solidFill>
              </a:rPr>
              <a:t>76) Aşağıda yer alanlardan hangisi kadın çalışanlarda </a:t>
            </a:r>
            <a:r>
              <a:rPr lang="tr-TR" sz="2800" dirty="0" err="1">
                <a:solidFill>
                  <a:schemeClr val="tx1"/>
                </a:solidFill>
              </a:rPr>
              <a:t>infertilite</a:t>
            </a:r>
            <a:r>
              <a:rPr lang="tr-TR" sz="2800" dirty="0">
                <a:solidFill>
                  <a:schemeClr val="tx1"/>
                </a:solidFill>
              </a:rPr>
              <a:t> nedenidir? </a:t>
            </a:r>
          </a:p>
          <a:p>
            <a:pPr algn="l"/>
            <a:r>
              <a:rPr lang="tr-TR" sz="2800" dirty="0">
                <a:solidFill>
                  <a:schemeClr val="tx1"/>
                </a:solidFill>
              </a:rPr>
              <a:t>A)	Elektromanyetik alanlar	</a:t>
            </a:r>
          </a:p>
          <a:p>
            <a:pPr algn="l"/>
            <a:r>
              <a:rPr lang="tr-TR" sz="2800" dirty="0">
                <a:solidFill>
                  <a:schemeClr val="tx1"/>
                </a:solidFill>
              </a:rPr>
              <a:t>B)	Arsenik</a:t>
            </a:r>
          </a:p>
          <a:p>
            <a:pPr algn="l"/>
            <a:r>
              <a:rPr lang="tr-TR" sz="2800" dirty="0">
                <a:solidFill>
                  <a:schemeClr val="tx1"/>
                </a:solidFill>
              </a:rPr>
              <a:t>C)	</a:t>
            </a:r>
            <a:r>
              <a:rPr lang="tr-TR" sz="2800" dirty="0" err="1">
                <a:solidFill>
                  <a:schemeClr val="tx1"/>
                </a:solidFill>
              </a:rPr>
              <a:t>İyonizan</a:t>
            </a:r>
            <a:r>
              <a:rPr lang="tr-TR" sz="2800" dirty="0">
                <a:solidFill>
                  <a:schemeClr val="tx1"/>
                </a:solidFill>
              </a:rPr>
              <a:t> radyasyon		</a:t>
            </a:r>
          </a:p>
          <a:p>
            <a:pPr algn="l"/>
            <a:r>
              <a:rPr lang="tr-TR" sz="2800" dirty="0">
                <a:solidFill>
                  <a:schemeClr val="tx1"/>
                </a:solidFill>
              </a:rPr>
              <a:t>D)	</a:t>
            </a:r>
            <a:r>
              <a:rPr lang="tr-TR" sz="2800" dirty="0" err="1">
                <a:solidFill>
                  <a:schemeClr val="tx1"/>
                </a:solidFill>
              </a:rPr>
              <a:t>Dioksinler</a:t>
            </a:r>
            <a:endParaRPr lang="tr-TR" sz="2800" dirty="0">
              <a:solidFill>
                <a:schemeClr val="tx1"/>
              </a:solidFill>
            </a:endParaRPr>
          </a:p>
          <a:p>
            <a:pPr algn="l"/>
            <a:endParaRPr lang="tr-TR" sz="2800" dirty="0">
              <a:solidFill>
                <a:schemeClr val="tx1"/>
              </a:solidFill>
            </a:endParaRPr>
          </a:p>
          <a:p>
            <a:pPr algn="l"/>
            <a:endParaRPr lang="tr-TR" sz="2800" dirty="0">
              <a:solidFill>
                <a:schemeClr val="tx1"/>
              </a:solidFill>
            </a:endParaRPr>
          </a:p>
        </p:txBody>
      </p:sp>
      <p:pic>
        <p:nvPicPr>
          <p:cNvPr id="16387"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57925"/>
            <a:ext cx="2087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pPr>
              <a:defRPr/>
            </a:pPr>
            <a:fld id="{F21B299B-B459-4FF0-9E60-4D894B535A28}" type="slidenum">
              <a:rPr lang="tr-TR"/>
              <a:pPr>
                <a:defRPr/>
              </a:pPr>
              <a:t>99</a:t>
            </a:fld>
            <a:endParaRPr lang="tr-TR"/>
          </a:p>
        </p:txBody>
      </p:sp>
    </p:spTree>
    <p:extLst>
      <p:ext uri="{BB962C8B-B14F-4D97-AF65-F5344CB8AC3E}">
        <p14:creationId xmlns:p14="http://schemas.microsoft.com/office/powerpoint/2010/main" val="25024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a3073c59-ab7f-48fe-a97e-2f18478335c3"/>
  <p:tag name="ARTICULATE_SLIDE_PAUSE" val="1"/>
  <p:tag name="ARTICULATE_NAV_LEVEL" val="1"/>
  <p:tag name="ARTICULATE_PLAYLIST" val="ilkses"/>
  <p:tag name="ARTICULATE_PLAYLIST_ID" val="0"/>
  <p:tag name="ARTICULATE_LOCK_SLIDE" val="0"/>
  <p:tag name="ARTICULATE_SLIDE_NAV" val="23"/>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asper\AppData\Local\Temp\articulate\presenter\imgtemp\pixunl6m_dosyalar\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 val="ilkses"/>
  <p:tag name="ARTICULATE_PLAYLIST_ID" val="0"/>
  <p:tag name="ARTICULATE_LOCK_SLIDE" val="0"/>
  <p:tag name="ARTICULATE_SLIDE_NAV" val="13"/>
  <p:tag name="ARTICULATE_SLIDE_GUID" val="977815a8-5905-4876-bcfd-6929d6b50309"/>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asper\AppData\Local\Temp\articulate\presenter\imgtemp\VU7zqkrU_dosyalar\slide0001_image001.jpg"/>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TotalTime>
  <Words>4302</Words>
  <Application>Microsoft Office PowerPoint</Application>
  <PresentationFormat>Ekran Gösterisi (4:3)</PresentationFormat>
  <Paragraphs>986</Paragraphs>
  <Slides>135</Slides>
  <Notes>103</Notes>
  <HiddenSlides>0</HiddenSlides>
  <MMClips>0</MMClips>
  <ScaleCrop>false</ScaleCrop>
  <HeadingPairs>
    <vt:vector size="4" baseType="variant">
      <vt:variant>
        <vt:lpstr>Tema</vt:lpstr>
      </vt:variant>
      <vt:variant>
        <vt:i4>1</vt:i4>
      </vt:variant>
      <vt:variant>
        <vt:lpstr>Slayt Başlıkları</vt:lpstr>
      </vt:variant>
      <vt:variant>
        <vt:i4>135</vt:i4>
      </vt:variant>
    </vt:vector>
  </HeadingPairs>
  <TitlesOfParts>
    <vt:vector size="136" baseType="lpstr">
      <vt:lpstr>Ofis Teması</vt:lpstr>
      <vt:lpstr>B</vt:lpstr>
      <vt:lpstr>Kronoloji</vt:lpstr>
      <vt:lpstr>C</vt:lpstr>
      <vt:lpstr>A</vt:lpstr>
      <vt:lpstr>Tehlikeli Hareketler</vt:lpstr>
      <vt:lpstr>B</vt:lpstr>
      <vt:lpstr>B</vt:lpstr>
      <vt:lpstr>C</vt:lpstr>
      <vt:lpstr>ILO Anayasası</vt:lpstr>
      <vt:lpstr>B</vt:lpstr>
      <vt:lpstr>Yönetmelik</vt:lpstr>
      <vt:lpstr>A</vt:lpstr>
      <vt:lpstr>4857 Sayılı İş Yasası</vt:lpstr>
      <vt:lpstr>D</vt:lpstr>
      <vt:lpstr>Ücretin Ödenmemesi Halinde </vt:lpstr>
      <vt:lpstr>C</vt:lpstr>
      <vt:lpstr>Sağlık Kuralları Bakımından Günde Azami Yedi Buçuk Saat veya Daha Az Çalışılması Gereken İşler Hakkında Yönetmelik 16 Temmuz 2013  </vt:lpstr>
      <vt:lpstr>Sağlık Kuralları Bakımından Günde Azami Yedi Buçuk Saat veya Daha Az Çalışılması Gereken İşler Hakkında Yönetmelik 16 Temmuz 2013 </vt:lpstr>
      <vt:lpstr>C</vt:lpstr>
      <vt:lpstr>D</vt:lpstr>
      <vt:lpstr>B</vt:lpstr>
      <vt:lpstr>İş Sağlığı ve Güvenliği Kurulları Hakkında Yönetmelik : 18.01.2013 Sayısı:28532 </vt:lpstr>
      <vt:lpstr>İş Sağlığı ve Güvenliği Kurulları Hakkında Yönetmelik : 07.04.2004 – 25426 R. GAZETE </vt:lpstr>
      <vt:lpstr>D</vt:lpstr>
      <vt:lpstr> İŞYERİ HEKİMİ VE DİĞER SAĞLIK PERSONELİNİN GÖREV, YETKİ, SORUMLULUK VE EĞİTİMLERİ HAKKINDA YÖNETMELİK 20 Temmuz 2013  CUMARTESİ</vt:lpstr>
      <vt:lpstr> İŞYERİ HEKİMİ VE DİĞER SAĞLIK PERSONELİNİN GÖREV, YETKİ, SORUMLULUK VE EĞİTİMLERİ HAKKINDA YÖNETMELİK 20 Temmuz 2013  CUMARTESİ</vt:lpstr>
      <vt:lpstr> İŞ GÜVENLİĞİ UZMANLARININ GÖREV, YETKİ, SORUMLULUK VE EĞİTİMLERİ HAKKINDA YÖNETMELİK 29 ARALIK 2012 – 28512 R. GAZETE</vt:lpstr>
      <vt:lpstr>C</vt:lpstr>
      <vt:lpstr>İŞYERİ HEKİMİ VE DİĞER SAĞLIK PERSONELİNİN GÖREV, YETKİ, SORUMLULUK VE EĞİTİMLERİ HAKKINDA YÖNETMELİK 20 Temmuz 2013  CUMARTESİ</vt:lpstr>
      <vt:lpstr>A</vt:lpstr>
      <vt:lpstr>İŞYERİ HEKİMİ VE DİĞER SAĞLIK PERSONELİNİN GÖREV, YETKİ, SORUMLULUK VE EĞİTİMLERİ HAKKINDA YÖNETMELİK 20 Temmuz 2013  CUMARTESİ</vt:lpstr>
      <vt:lpstr>D</vt:lpstr>
      <vt:lpstr>İŞYERİ HEKİMİ VE DİĞER SAĞLIK PERSONELİNİN GÖREV, YETKİ, SORUMLULUK VE EĞİTİMLERİ HAKKINDA YÖNETMELİK 20 Temmuz 2013  CUMARTESİ</vt:lpstr>
      <vt:lpstr>C</vt:lpstr>
      <vt:lpstr>A</vt:lpstr>
      <vt:lpstr>B</vt:lpstr>
      <vt:lpstr>C</vt:lpstr>
      <vt:lpstr>D</vt:lpstr>
      <vt:lpstr>B</vt:lpstr>
      <vt:lpstr>B</vt:lpstr>
      <vt:lpstr>D</vt:lpstr>
      <vt:lpstr>B</vt:lpstr>
      <vt:lpstr>A</vt:lpstr>
      <vt:lpstr>C</vt:lpstr>
      <vt:lpstr>D</vt:lpstr>
      <vt:lpstr>B</vt:lpstr>
      <vt:lpstr>D</vt:lpstr>
      <vt:lpstr>OLASILIK SKALASI</vt:lpstr>
      <vt:lpstr>A</vt:lpstr>
      <vt:lpstr>C</vt:lpstr>
      <vt:lpstr>C</vt:lpstr>
      <vt:lpstr>A</vt:lpstr>
      <vt:lpstr>B</vt:lpstr>
      <vt:lpstr>A</vt:lpstr>
      <vt:lpstr>D</vt:lpstr>
      <vt:lpstr>B</vt:lpstr>
      <vt:lpstr>D</vt:lpstr>
      <vt:lpstr>B</vt:lpstr>
      <vt:lpstr>Gürültü Yönetmeliği</vt:lpstr>
      <vt:lpstr>D</vt:lpstr>
      <vt:lpstr>C</vt:lpstr>
      <vt:lpstr>D</vt:lpstr>
      <vt:lpstr>C</vt:lpstr>
      <vt:lpstr>B</vt:lpstr>
      <vt:lpstr>B</vt:lpstr>
      <vt:lpstr>PowerPoint Sunusu</vt:lpstr>
      <vt:lpstr>B</vt:lpstr>
      <vt:lpstr>D</vt:lpstr>
      <vt:lpstr>C</vt:lpstr>
      <vt:lpstr>A</vt:lpstr>
      <vt:lpstr>D</vt:lpstr>
      <vt:lpstr>C</vt:lpstr>
      <vt:lpstr> BİYOLOJİK ETKENLERE MARUZİYET RİSKLERİNİN ÖNLENMESİ HAKKINDA YÖNETMELİK –  15 Haziran 2013  </vt:lpstr>
      <vt:lpstr>PowerPoint Sunusu</vt:lpstr>
      <vt:lpstr>C</vt:lpstr>
      <vt:lpstr>C</vt:lpstr>
      <vt:lpstr> BİYOLOJİK ETKENLERE MARUZİYET RİSKLERİNİN ÖNLENMESİ HAKKINDA YÖNETMELİK –  15 Haziran 2013  </vt:lpstr>
      <vt:lpstr>PowerPoint Sunusu</vt:lpstr>
      <vt:lpstr>B</vt:lpstr>
      <vt:lpstr>C</vt:lpstr>
      <vt:lpstr>C</vt:lpstr>
      <vt:lpstr>D</vt:lpstr>
      <vt:lpstr>C</vt:lpstr>
      <vt:lpstr>A</vt:lpstr>
      <vt:lpstr>B</vt:lpstr>
      <vt:lpstr>C</vt:lpstr>
      <vt:lpstr>C</vt:lpstr>
      <vt:lpstr>D</vt:lpstr>
      <vt:lpstr>D</vt:lpstr>
      <vt:lpstr>C</vt:lpstr>
      <vt:lpstr>D</vt:lpstr>
      <vt:lpstr>C</vt:lpstr>
      <vt:lpstr>A</vt:lpstr>
      <vt:lpstr>D</vt:lpstr>
      <vt:lpstr>B</vt:lpstr>
      <vt:lpstr>C</vt:lpstr>
      <vt:lpstr>B</vt:lpstr>
      <vt:lpstr>D</vt:lpstr>
      <vt:lpstr>C</vt:lpstr>
      <vt:lpstr>A</vt:lpstr>
      <vt:lpstr>D</vt:lpstr>
      <vt:lpstr>PowerPoint Sunusu</vt:lpstr>
      <vt:lpstr>D</vt:lpstr>
      <vt:lpstr>D</vt:lpstr>
      <vt:lpstr>A</vt:lpstr>
      <vt:lpstr>C</vt:lpstr>
      <vt:lpstr>A</vt:lpstr>
      <vt:lpstr>B</vt:lpstr>
      <vt:lpstr>C</vt:lpstr>
      <vt:lpstr>B</vt:lpstr>
      <vt:lpstr>C</vt:lpstr>
      <vt:lpstr> 4857 sayılı İş Kanunu: Madde 53 Yıllık ücretli izin hakkı ve izin süreleri    </vt:lpstr>
      <vt:lpstr>D</vt:lpstr>
      <vt:lpstr>Çocuk ve Genç İşçilerin Çalıştırılamayacakları İşler</vt:lpstr>
      <vt:lpstr>Çocuk İşçilerin Çalıştırılabilecekleri Hafif İşler</vt:lpstr>
      <vt:lpstr>B</vt:lpstr>
      <vt:lpstr>KADIN İŞÇİLERİN GECE POSTALARINDA ÇALIŞTIRILMA KOŞULLARI HAKKINDA YÖNETMELİK 24 Temmuz 2013 </vt:lpstr>
      <vt:lpstr>D</vt:lpstr>
      <vt:lpstr>B</vt:lpstr>
      <vt:lpstr>D</vt:lpstr>
      <vt:lpstr>B</vt:lpstr>
      <vt:lpstr>ÇALIŞANLARIN İŞ SAĞLIĞI VE GÜVENLİĞİ EĞİTİMLERİNİN USUL VE ESASLARI HAKKINDA YÖNETMELİK 15.05.2013/28648 Resmi Gazete </vt:lpstr>
      <vt:lpstr>PowerPoint Sunusu</vt:lpstr>
      <vt:lpstr>PowerPoint Sunusu</vt:lpstr>
      <vt:lpstr>D</vt:lpstr>
      <vt:lpstr>A</vt:lpstr>
      <vt:lpstr>A</vt:lpstr>
      <vt:lpstr>C</vt:lpstr>
      <vt:lpstr>D</vt:lpstr>
      <vt:lpstr>C</vt:lpstr>
      <vt:lpstr>  </vt:lpstr>
      <vt:lpstr> BİYOLOJİK ETKENLERE MARUZİYET RİSKLERİNİN ÖNLENMESİ HAKKINDA YÖNETMELİK </vt:lpstr>
      <vt:lpstr>PowerPoint Sunusu</vt:lpstr>
      <vt:lpstr>B</vt:lpstr>
      <vt:lpstr>İŞ GÜVENLİĞİ UZMANLIĞI  DENEME SINAVI IV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dc:creator>
  <cp:lastModifiedBy>SEMİH</cp:lastModifiedBy>
  <cp:revision>45</cp:revision>
  <dcterms:created xsi:type="dcterms:W3CDTF">2013-04-25T19:51:05Z</dcterms:created>
  <dcterms:modified xsi:type="dcterms:W3CDTF">2013-07-28T07:53:52Z</dcterms:modified>
</cp:coreProperties>
</file>